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96" r:id="rId3"/>
    <p:sldId id="262" r:id="rId4"/>
    <p:sldId id="281" r:id="rId5"/>
    <p:sldId id="284" r:id="rId6"/>
    <p:sldId id="280" r:id="rId7"/>
    <p:sldId id="282" r:id="rId8"/>
    <p:sldId id="285" r:id="rId9"/>
    <p:sldId id="259" r:id="rId10"/>
    <p:sldId id="289" r:id="rId11"/>
    <p:sldId id="290" r:id="rId12"/>
    <p:sldId id="287" r:id="rId13"/>
    <p:sldId id="256" r:id="rId14"/>
    <p:sldId id="288" r:id="rId15"/>
    <p:sldId id="291" r:id="rId16"/>
    <p:sldId id="292" r:id="rId17"/>
    <p:sldId id="260" r:id="rId18"/>
    <p:sldId id="311" r:id="rId19"/>
    <p:sldId id="294" r:id="rId20"/>
    <p:sldId id="295" r:id="rId21"/>
    <p:sldId id="312"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p:normalViewPr>
  <p:slideViewPr>
    <p:cSldViewPr snapToGrid="0" showGuides="1">
      <p:cViewPr>
        <p:scale>
          <a:sx n="217" d="100"/>
          <a:sy n="217" d="100"/>
        </p:scale>
        <p:origin x="192" y="14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ADC60-A9E5-A345-913F-B1654FEA0EE9}"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A31E4-AFA5-F143-BC6C-8A31EB721EC7}" type="slidenum">
              <a:rPr lang="en-US" smtClean="0"/>
              <a:t>‹#›</a:t>
            </a:fld>
            <a:endParaRPr lang="en-US"/>
          </a:p>
        </p:txBody>
      </p:sp>
    </p:spTree>
    <p:extLst>
      <p:ext uri="{BB962C8B-B14F-4D97-AF65-F5344CB8AC3E}">
        <p14:creationId xmlns:p14="http://schemas.microsoft.com/office/powerpoint/2010/main" val="413022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81c152828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81c152828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55A5-DAF7-42FB-B63F-ADB64663CB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5C2F85-7132-4E5F-85B8-338177166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F8025-04B5-46BA-8059-D255C163BEDF}"/>
              </a:ext>
            </a:extLst>
          </p:cNvPr>
          <p:cNvSpPr>
            <a:spLocks noGrp="1"/>
          </p:cNvSpPr>
          <p:nvPr>
            <p:ph type="dt" sz="half" idx="10"/>
          </p:nvPr>
        </p:nvSpPr>
        <p:spPr/>
        <p:txBody>
          <a:bodyPr/>
          <a:lstStyle/>
          <a:p>
            <a:fld id="{4F4B7B32-8A20-7C4A-B14E-325A7D1A4238}" type="datetime1">
              <a:rPr lang="en-US" smtClean="0"/>
              <a:t>1/20/23</a:t>
            </a:fld>
            <a:endParaRPr lang="en-US"/>
          </a:p>
        </p:txBody>
      </p:sp>
      <p:sp>
        <p:nvSpPr>
          <p:cNvPr id="5" name="Footer Placeholder 4">
            <a:extLst>
              <a:ext uri="{FF2B5EF4-FFF2-40B4-BE49-F238E27FC236}">
                <a16:creationId xmlns:a16="http://schemas.microsoft.com/office/drawing/2014/main" id="{28BBC7CB-4DF7-46C5-AC4E-31258F3A7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D261E-0F9D-4B26-B0D6-8D56BE1FDF7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6365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E823-5E36-4612-82FA-0FEA86A60E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6EEDA-4A38-416A-8800-B578CD791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87F29-B6C3-4AE5-9AD4-229C014F50D7}"/>
              </a:ext>
            </a:extLst>
          </p:cNvPr>
          <p:cNvSpPr>
            <a:spLocks noGrp="1"/>
          </p:cNvSpPr>
          <p:nvPr>
            <p:ph type="dt" sz="half" idx="10"/>
          </p:nvPr>
        </p:nvSpPr>
        <p:spPr/>
        <p:txBody>
          <a:bodyPr/>
          <a:lstStyle/>
          <a:p>
            <a:fld id="{C157E7B0-9B5F-CD4D-B15E-C67363CA5D26}" type="datetime1">
              <a:rPr lang="en-US" smtClean="0"/>
              <a:t>1/20/23</a:t>
            </a:fld>
            <a:endParaRPr lang="en-US"/>
          </a:p>
        </p:txBody>
      </p:sp>
      <p:sp>
        <p:nvSpPr>
          <p:cNvPr id="5" name="Footer Placeholder 4">
            <a:extLst>
              <a:ext uri="{FF2B5EF4-FFF2-40B4-BE49-F238E27FC236}">
                <a16:creationId xmlns:a16="http://schemas.microsoft.com/office/drawing/2014/main" id="{A772CA5F-9866-47E1-8AFB-F6D4B9182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C54EA-2C87-44D2-9A69-B0B4321525F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10190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E27FB-104E-46D1-BC67-BE4F541840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4C739-CE11-4E3A-8200-D138E4BC0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9FFF9-37CA-4A44-B3A4-222F6B95EFC2}"/>
              </a:ext>
            </a:extLst>
          </p:cNvPr>
          <p:cNvSpPr>
            <a:spLocks noGrp="1"/>
          </p:cNvSpPr>
          <p:nvPr>
            <p:ph type="dt" sz="half" idx="10"/>
          </p:nvPr>
        </p:nvSpPr>
        <p:spPr/>
        <p:txBody>
          <a:bodyPr/>
          <a:lstStyle/>
          <a:p>
            <a:fld id="{E8A37CCF-4F9A-F245-85A4-E8C2DFBE2A7C}" type="datetime1">
              <a:rPr lang="en-US" smtClean="0"/>
              <a:t>1/20/23</a:t>
            </a:fld>
            <a:endParaRPr lang="en-US"/>
          </a:p>
        </p:txBody>
      </p:sp>
      <p:sp>
        <p:nvSpPr>
          <p:cNvPr id="5" name="Footer Placeholder 4">
            <a:extLst>
              <a:ext uri="{FF2B5EF4-FFF2-40B4-BE49-F238E27FC236}">
                <a16:creationId xmlns:a16="http://schemas.microsoft.com/office/drawing/2014/main" id="{A25E6F7B-F0C7-4CBD-BBEA-7369C2DA7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2A1C0-7FED-4B41-9218-8BE72C4B1C83}"/>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186950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rior title, subhead, and body">
  <p:cSld name="Interior title, subhead, and body">
    <p:spTree>
      <p:nvGrpSpPr>
        <p:cNvPr id="1" name="Shape 208"/>
        <p:cNvGrpSpPr/>
        <p:nvPr/>
      </p:nvGrpSpPr>
      <p:grpSpPr>
        <a:xfrm>
          <a:off x="0" y="0"/>
          <a:ext cx="0" cy="0"/>
          <a:chOff x="0" y="0"/>
          <a:chExt cx="0" cy="0"/>
        </a:xfrm>
      </p:grpSpPr>
      <p:sp>
        <p:nvSpPr>
          <p:cNvPr id="209" name="Google Shape;209;p23"/>
          <p:cNvSpPr txBox="1">
            <a:spLocks noGrp="1"/>
          </p:cNvSpPr>
          <p:nvPr>
            <p:ph type="subTitle" idx="1"/>
          </p:nvPr>
        </p:nvSpPr>
        <p:spPr>
          <a:xfrm>
            <a:off x="191867" y="70200"/>
            <a:ext cx="86956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2800"/>
              <a:buFont typeface="Red Hat Display Medium"/>
              <a:buNone/>
              <a:defRPr sz="3733">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9pPr>
          </a:lstStyle>
          <a:p>
            <a:endParaRPr/>
          </a:p>
        </p:txBody>
      </p:sp>
      <p:sp>
        <p:nvSpPr>
          <p:cNvPr id="210" name="Google Shape;210;p23"/>
          <p:cNvSpPr txBox="1">
            <a:spLocks noGrp="1"/>
          </p:cNvSpPr>
          <p:nvPr>
            <p:ph type="title"/>
          </p:nvPr>
        </p:nvSpPr>
        <p:spPr>
          <a:xfrm>
            <a:off x="885051" y="871751"/>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lvl1pPr>
            <a:lvl2pPr lvl="1" algn="ctr" rtl="0">
              <a:lnSpc>
                <a:spcPct val="130000"/>
              </a:lnSpc>
              <a:spcBef>
                <a:spcPts val="0"/>
              </a:spcBef>
              <a:spcAft>
                <a:spcPts val="0"/>
              </a:spcAft>
              <a:buNone/>
              <a:defRPr sz="2667"/>
            </a:lvl2pPr>
            <a:lvl3pPr lvl="2" algn="ctr" rtl="0">
              <a:lnSpc>
                <a:spcPct val="130000"/>
              </a:lnSpc>
              <a:spcBef>
                <a:spcPts val="0"/>
              </a:spcBef>
              <a:spcAft>
                <a:spcPts val="0"/>
              </a:spcAft>
              <a:buNone/>
              <a:defRPr sz="2667"/>
            </a:lvl3pPr>
            <a:lvl4pPr lvl="3" algn="ctr" rtl="0">
              <a:lnSpc>
                <a:spcPct val="130000"/>
              </a:lnSpc>
              <a:spcBef>
                <a:spcPts val="0"/>
              </a:spcBef>
              <a:spcAft>
                <a:spcPts val="0"/>
              </a:spcAft>
              <a:buNone/>
              <a:defRPr sz="2667"/>
            </a:lvl4pPr>
            <a:lvl5pPr lvl="4" algn="ctr" rtl="0">
              <a:lnSpc>
                <a:spcPct val="130000"/>
              </a:lnSpc>
              <a:spcBef>
                <a:spcPts val="0"/>
              </a:spcBef>
              <a:spcAft>
                <a:spcPts val="0"/>
              </a:spcAft>
              <a:buNone/>
              <a:defRPr sz="2667"/>
            </a:lvl5pPr>
            <a:lvl6pPr lvl="5" algn="ctr" rtl="0">
              <a:lnSpc>
                <a:spcPct val="130000"/>
              </a:lnSpc>
              <a:spcBef>
                <a:spcPts val="0"/>
              </a:spcBef>
              <a:spcAft>
                <a:spcPts val="0"/>
              </a:spcAft>
              <a:buNone/>
              <a:defRPr sz="2667"/>
            </a:lvl6pPr>
            <a:lvl7pPr lvl="6" algn="ctr" rtl="0">
              <a:lnSpc>
                <a:spcPct val="130000"/>
              </a:lnSpc>
              <a:spcBef>
                <a:spcPts val="0"/>
              </a:spcBef>
              <a:spcAft>
                <a:spcPts val="0"/>
              </a:spcAft>
              <a:buNone/>
              <a:defRPr sz="2667"/>
            </a:lvl7pPr>
            <a:lvl8pPr lvl="7" algn="ctr" rtl="0">
              <a:lnSpc>
                <a:spcPct val="130000"/>
              </a:lnSpc>
              <a:spcBef>
                <a:spcPts val="0"/>
              </a:spcBef>
              <a:spcAft>
                <a:spcPts val="0"/>
              </a:spcAft>
              <a:buNone/>
              <a:defRPr sz="2667"/>
            </a:lvl8pPr>
            <a:lvl9pPr lvl="8" algn="ctr" rtl="0">
              <a:lnSpc>
                <a:spcPct val="130000"/>
              </a:lnSpc>
              <a:spcBef>
                <a:spcPts val="0"/>
              </a:spcBef>
              <a:spcAft>
                <a:spcPts val="0"/>
              </a:spcAft>
              <a:buNone/>
              <a:defRPr sz="2667"/>
            </a:lvl9pPr>
          </a:lstStyle>
          <a:p>
            <a:endParaRPr/>
          </a:p>
        </p:txBody>
      </p:sp>
      <p:cxnSp>
        <p:nvCxnSpPr>
          <p:cNvPr id="211" name="Google Shape;211;p23"/>
          <p:cNvCxnSpPr/>
          <p:nvPr/>
        </p:nvCxnSpPr>
        <p:spPr>
          <a:xfrm rot="10800000">
            <a:off x="447775" y="200"/>
            <a:ext cx="0" cy="886400"/>
          </a:xfrm>
          <a:prstGeom prst="straightConnector1">
            <a:avLst/>
          </a:prstGeom>
          <a:noFill/>
          <a:ln w="9525" cap="flat" cmpd="sng">
            <a:solidFill>
              <a:schemeClr val="accent1"/>
            </a:solidFill>
            <a:prstDash val="solid"/>
            <a:round/>
            <a:headEnd type="none" w="med" len="med"/>
            <a:tailEnd type="none" w="med" len="med"/>
          </a:ln>
        </p:spPr>
      </p:cxnSp>
      <p:cxnSp>
        <p:nvCxnSpPr>
          <p:cNvPr id="212" name="Google Shape;212;p23"/>
          <p:cNvCxnSpPr/>
          <p:nvPr/>
        </p:nvCxnSpPr>
        <p:spPr>
          <a:xfrm rot="10800000">
            <a:off x="447767" y="6401200"/>
            <a:ext cx="0" cy="456800"/>
          </a:xfrm>
          <a:prstGeom prst="straightConnector1">
            <a:avLst/>
          </a:prstGeom>
          <a:noFill/>
          <a:ln w="9525" cap="flat" cmpd="sng">
            <a:solidFill>
              <a:schemeClr val="accent1"/>
            </a:solidFill>
            <a:prstDash val="solid"/>
            <a:round/>
            <a:headEnd type="none" w="med" len="med"/>
            <a:tailEnd type="none" w="med" len="med"/>
          </a:ln>
        </p:spPr>
      </p:cxnSp>
      <p:sp>
        <p:nvSpPr>
          <p:cNvPr id="213" name="Google Shape;213;p23"/>
          <p:cNvSpPr txBox="1">
            <a:spLocks noGrp="1"/>
          </p:cNvSpPr>
          <p:nvPr>
            <p:ph type="sldNum" idx="12"/>
          </p:nvPr>
        </p:nvSpPr>
        <p:spPr>
          <a:xfrm>
            <a:off x="81975" y="6169556"/>
            <a:ext cx="731600" cy="143600"/>
          </a:xfrm>
          <a:prstGeom prst="rect">
            <a:avLst/>
          </a:prstGeom>
        </p:spPr>
        <p:txBody>
          <a:bodyPr spcFirstLastPara="1" wrap="square" lIns="0" tIns="0" rIns="0" bIns="0" anchor="b" anchorCtr="0">
            <a:noAutofit/>
          </a:bodyPr>
          <a:lstStyle>
            <a:lvl1pPr lvl="0" algn="ctr" rtl="0">
              <a:buNone/>
              <a:defRPr sz="1200">
                <a:latin typeface="Red Hat Text Medium"/>
                <a:ea typeface="Red Hat Text Medium"/>
                <a:cs typeface="Red Hat Text Medium"/>
                <a:sym typeface="Red Hat Text Medium"/>
              </a:defRPr>
            </a:lvl1pPr>
            <a:lvl2pPr lvl="1" algn="ctr" rtl="0">
              <a:buNone/>
              <a:defRPr sz="1200">
                <a:latin typeface="Red Hat Text Medium"/>
                <a:ea typeface="Red Hat Text Medium"/>
                <a:cs typeface="Red Hat Text Medium"/>
                <a:sym typeface="Red Hat Text Medium"/>
              </a:defRPr>
            </a:lvl2pPr>
            <a:lvl3pPr lvl="2" algn="ctr" rtl="0">
              <a:buNone/>
              <a:defRPr sz="1200">
                <a:latin typeface="Red Hat Text Medium"/>
                <a:ea typeface="Red Hat Text Medium"/>
                <a:cs typeface="Red Hat Text Medium"/>
                <a:sym typeface="Red Hat Text Medium"/>
              </a:defRPr>
            </a:lvl3pPr>
            <a:lvl4pPr lvl="3" algn="ctr" rtl="0">
              <a:buNone/>
              <a:defRPr sz="1200">
                <a:latin typeface="Red Hat Text Medium"/>
                <a:ea typeface="Red Hat Text Medium"/>
                <a:cs typeface="Red Hat Text Medium"/>
                <a:sym typeface="Red Hat Text Medium"/>
              </a:defRPr>
            </a:lvl4pPr>
            <a:lvl5pPr lvl="4" algn="ctr" rtl="0">
              <a:buNone/>
              <a:defRPr sz="1200">
                <a:latin typeface="Red Hat Text Medium"/>
                <a:ea typeface="Red Hat Text Medium"/>
                <a:cs typeface="Red Hat Text Medium"/>
                <a:sym typeface="Red Hat Text Medium"/>
              </a:defRPr>
            </a:lvl5pPr>
            <a:lvl6pPr lvl="5" algn="ctr" rtl="0">
              <a:buNone/>
              <a:defRPr sz="1200">
                <a:latin typeface="Red Hat Text Medium"/>
                <a:ea typeface="Red Hat Text Medium"/>
                <a:cs typeface="Red Hat Text Medium"/>
                <a:sym typeface="Red Hat Text Medium"/>
              </a:defRPr>
            </a:lvl6pPr>
            <a:lvl7pPr lvl="6" algn="ctr" rtl="0">
              <a:buNone/>
              <a:defRPr sz="1200">
                <a:latin typeface="Red Hat Text Medium"/>
                <a:ea typeface="Red Hat Text Medium"/>
                <a:cs typeface="Red Hat Text Medium"/>
                <a:sym typeface="Red Hat Text Medium"/>
              </a:defRPr>
            </a:lvl7pPr>
            <a:lvl8pPr lvl="7" algn="ctr" rtl="0">
              <a:buNone/>
              <a:defRPr sz="1200">
                <a:latin typeface="Red Hat Text Medium"/>
                <a:ea typeface="Red Hat Text Medium"/>
                <a:cs typeface="Red Hat Text Medium"/>
                <a:sym typeface="Red Hat Text Medium"/>
              </a:defRPr>
            </a:lvl8pPr>
            <a:lvl9pPr lvl="8" algn="ctr" rtl="0">
              <a:buNone/>
              <a:defRPr sz="1200">
                <a:latin typeface="Red Hat Text Medium"/>
                <a:ea typeface="Red Hat Text Medium"/>
                <a:cs typeface="Red Hat Text Medium"/>
                <a:sym typeface="Red Hat Text Medium"/>
              </a:defRPr>
            </a:lvl9pPr>
          </a:lstStyle>
          <a:p>
            <a:fld id="{00000000-1234-1234-1234-123412341234}" type="slidenum">
              <a:rPr lang="en-US" smtClean="0"/>
              <a:pPr/>
              <a:t>‹#›</a:t>
            </a:fld>
            <a:endParaRPr lang="en-US" sz="1600"/>
          </a:p>
        </p:txBody>
      </p:sp>
      <p:pic>
        <p:nvPicPr>
          <p:cNvPr id="214" name="Google Shape;214;p23"/>
          <p:cNvPicPr preferRelativeResize="0"/>
          <p:nvPr/>
        </p:nvPicPr>
        <p:blipFill rotWithShape="1">
          <a:blip r:embed="rId2">
            <a:alphaModFix/>
          </a:blip>
          <a:srcRect t="327" b="317"/>
          <a:stretch/>
        </p:blipFill>
        <p:spPr>
          <a:xfrm>
            <a:off x="10711280" y="6313252"/>
            <a:ext cx="975851" cy="228121"/>
          </a:xfrm>
          <a:prstGeom prst="rect">
            <a:avLst/>
          </a:prstGeom>
          <a:noFill/>
          <a:ln>
            <a:noFill/>
          </a:ln>
        </p:spPr>
      </p:pic>
      <p:sp>
        <p:nvSpPr>
          <p:cNvPr id="215" name="Google Shape;215;p23"/>
          <p:cNvSpPr txBox="1">
            <a:spLocks noGrp="1"/>
          </p:cNvSpPr>
          <p:nvPr>
            <p:ph type="subTitle" idx="2"/>
          </p:nvPr>
        </p:nvSpPr>
        <p:spPr>
          <a:xfrm>
            <a:off x="885125" y="1424951"/>
            <a:ext cx="104220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67">
                <a:solidFill>
                  <a:schemeClr val="accent1"/>
                </a:solidFill>
              </a:defRPr>
            </a:lvl1pPr>
            <a:lvl2pPr lvl="1" algn="ctr" rtl="0">
              <a:spcBef>
                <a:spcPts val="533"/>
              </a:spcBef>
              <a:spcAft>
                <a:spcPts val="0"/>
              </a:spcAft>
              <a:buNone/>
              <a:defRPr sz="1867">
                <a:solidFill>
                  <a:schemeClr val="accent1"/>
                </a:solidFill>
              </a:defRPr>
            </a:lvl2pPr>
            <a:lvl3pPr lvl="2" algn="ctr" rtl="0">
              <a:spcBef>
                <a:spcPts val="533"/>
              </a:spcBef>
              <a:spcAft>
                <a:spcPts val="0"/>
              </a:spcAft>
              <a:buNone/>
              <a:defRPr sz="1867">
                <a:solidFill>
                  <a:schemeClr val="accent1"/>
                </a:solidFill>
              </a:defRPr>
            </a:lvl3pPr>
            <a:lvl4pPr lvl="3" algn="ctr" rtl="0">
              <a:spcBef>
                <a:spcPts val="533"/>
              </a:spcBef>
              <a:spcAft>
                <a:spcPts val="0"/>
              </a:spcAft>
              <a:buNone/>
              <a:defRPr sz="1867">
                <a:solidFill>
                  <a:schemeClr val="accent1"/>
                </a:solidFill>
              </a:defRPr>
            </a:lvl4pPr>
            <a:lvl5pPr lvl="4" algn="ctr" rtl="0">
              <a:spcBef>
                <a:spcPts val="533"/>
              </a:spcBef>
              <a:spcAft>
                <a:spcPts val="0"/>
              </a:spcAft>
              <a:buNone/>
              <a:defRPr sz="1867">
                <a:solidFill>
                  <a:schemeClr val="accent1"/>
                </a:solidFill>
              </a:defRPr>
            </a:lvl5pPr>
            <a:lvl6pPr lvl="5" algn="ctr" rtl="0">
              <a:spcBef>
                <a:spcPts val="533"/>
              </a:spcBef>
              <a:spcAft>
                <a:spcPts val="0"/>
              </a:spcAft>
              <a:buNone/>
              <a:defRPr sz="1867">
                <a:solidFill>
                  <a:schemeClr val="accent1"/>
                </a:solidFill>
              </a:defRPr>
            </a:lvl6pPr>
            <a:lvl7pPr lvl="6" algn="ctr" rtl="0">
              <a:spcBef>
                <a:spcPts val="533"/>
              </a:spcBef>
              <a:spcAft>
                <a:spcPts val="0"/>
              </a:spcAft>
              <a:buNone/>
              <a:defRPr sz="1867">
                <a:solidFill>
                  <a:schemeClr val="accent1"/>
                </a:solidFill>
              </a:defRPr>
            </a:lvl7pPr>
            <a:lvl8pPr lvl="7" algn="ctr" rtl="0">
              <a:spcBef>
                <a:spcPts val="533"/>
              </a:spcBef>
              <a:spcAft>
                <a:spcPts val="0"/>
              </a:spcAft>
              <a:buNone/>
              <a:defRPr sz="1867">
                <a:solidFill>
                  <a:schemeClr val="accent1"/>
                </a:solidFill>
              </a:defRPr>
            </a:lvl8pPr>
            <a:lvl9pPr lvl="8" algn="ctr" rtl="0">
              <a:spcBef>
                <a:spcPts val="533"/>
              </a:spcBef>
              <a:spcAft>
                <a:spcPts val="533"/>
              </a:spcAft>
              <a:buNone/>
              <a:defRPr sz="1867">
                <a:solidFill>
                  <a:schemeClr val="accent1"/>
                </a:solidFill>
              </a:defRPr>
            </a:lvl9pPr>
          </a:lstStyle>
          <a:p>
            <a:endParaRPr/>
          </a:p>
        </p:txBody>
      </p:sp>
      <p:sp>
        <p:nvSpPr>
          <p:cNvPr id="216" name="Google Shape;216;p23"/>
          <p:cNvSpPr txBox="1">
            <a:spLocks noGrp="1"/>
          </p:cNvSpPr>
          <p:nvPr>
            <p:ph type="subTitle" idx="3"/>
          </p:nvPr>
        </p:nvSpPr>
        <p:spPr>
          <a:xfrm>
            <a:off x="885051" y="6169551"/>
            <a:ext cx="8002400" cy="559600"/>
          </a:xfrm>
          <a:prstGeom prst="rect">
            <a:avLst/>
          </a:prstGeom>
        </p:spPr>
        <p:txBody>
          <a:bodyPr spcFirstLastPara="1" wrap="square" lIns="0" tIns="0" rIns="0" bIns="0" anchor="b" anchorCtr="0">
            <a:normAutofit/>
          </a:bodyPr>
          <a:lstStyle>
            <a:lvl1pPr lvl="0" rtl="0">
              <a:lnSpc>
                <a:spcPct val="115000"/>
              </a:lnSpc>
              <a:spcBef>
                <a:spcPts val="0"/>
              </a:spcBef>
              <a:spcAft>
                <a:spcPts val="0"/>
              </a:spcAft>
              <a:buNone/>
              <a:defRPr sz="1333">
                <a:solidFill>
                  <a:schemeClr val="dk1"/>
                </a:solidFill>
              </a:defRPr>
            </a:lvl1pPr>
            <a:lvl2pPr lvl="1" rtl="0">
              <a:lnSpc>
                <a:spcPct val="115000"/>
              </a:lnSpc>
              <a:spcBef>
                <a:spcPts val="0"/>
              </a:spcBef>
              <a:spcAft>
                <a:spcPts val="0"/>
              </a:spcAft>
              <a:buNone/>
              <a:defRPr sz="1200">
                <a:solidFill>
                  <a:schemeClr val="dk1"/>
                </a:solidFill>
              </a:defRPr>
            </a:lvl2pPr>
            <a:lvl3pPr lvl="2" rtl="0">
              <a:lnSpc>
                <a:spcPct val="115000"/>
              </a:lnSpc>
              <a:spcBef>
                <a:spcPts val="0"/>
              </a:spcBef>
              <a:spcAft>
                <a:spcPts val="0"/>
              </a:spcAft>
              <a:buNone/>
              <a:defRPr sz="1200">
                <a:solidFill>
                  <a:schemeClr val="dk1"/>
                </a:solidFill>
              </a:defRPr>
            </a:lvl3pPr>
            <a:lvl4pPr lvl="3" rtl="0">
              <a:lnSpc>
                <a:spcPct val="115000"/>
              </a:lnSpc>
              <a:spcBef>
                <a:spcPts val="0"/>
              </a:spcBef>
              <a:spcAft>
                <a:spcPts val="0"/>
              </a:spcAft>
              <a:buNone/>
              <a:defRPr sz="1200">
                <a:solidFill>
                  <a:schemeClr val="dk1"/>
                </a:solidFill>
              </a:defRPr>
            </a:lvl4pPr>
            <a:lvl5pPr lvl="4" rtl="0">
              <a:lnSpc>
                <a:spcPct val="115000"/>
              </a:lnSpc>
              <a:spcBef>
                <a:spcPts val="0"/>
              </a:spcBef>
              <a:spcAft>
                <a:spcPts val="0"/>
              </a:spcAft>
              <a:buNone/>
              <a:defRPr sz="1200">
                <a:solidFill>
                  <a:schemeClr val="dk1"/>
                </a:solidFill>
              </a:defRPr>
            </a:lvl5pPr>
            <a:lvl6pPr lvl="5" rtl="0">
              <a:lnSpc>
                <a:spcPct val="115000"/>
              </a:lnSpc>
              <a:spcBef>
                <a:spcPts val="0"/>
              </a:spcBef>
              <a:spcAft>
                <a:spcPts val="0"/>
              </a:spcAft>
              <a:buNone/>
              <a:defRPr sz="1200">
                <a:solidFill>
                  <a:schemeClr val="dk1"/>
                </a:solidFill>
              </a:defRPr>
            </a:lvl6pPr>
            <a:lvl7pPr lvl="6" rtl="0">
              <a:lnSpc>
                <a:spcPct val="115000"/>
              </a:lnSpc>
              <a:spcBef>
                <a:spcPts val="0"/>
              </a:spcBef>
              <a:spcAft>
                <a:spcPts val="0"/>
              </a:spcAft>
              <a:buNone/>
              <a:defRPr sz="1200">
                <a:solidFill>
                  <a:schemeClr val="dk1"/>
                </a:solidFill>
              </a:defRPr>
            </a:lvl7pPr>
            <a:lvl8pPr lvl="7" rtl="0">
              <a:lnSpc>
                <a:spcPct val="115000"/>
              </a:lnSpc>
              <a:spcBef>
                <a:spcPts val="0"/>
              </a:spcBef>
              <a:spcAft>
                <a:spcPts val="0"/>
              </a:spcAft>
              <a:buNone/>
              <a:defRPr sz="1200">
                <a:solidFill>
                  <a:schemeClr val="dk1"/>
                </a:solidFill>
              </a:defRPr>
            </a:lvl8pPr>
            <a:lvl9pPr lvl="8" rtl="0">
              <a:lnSpc>
                <a:spcPct val="115000"/>
              </a:lnSpc>
              <a:spcBef>
                <a:spcPts val="0"/>
              </a:spcBef>
              <a:spcAft>
                <a:spcPts val="0"/>
              </a:spcAft>
              <a:buNone/>
              <a:defRPr sz="1200">
                <a:solidFill>
                  <a:schemeClr val="dk1"/>
                </a:solidFill>
              </a:defRPr>
            </a:lvl9pPr>
          </a:lstStyle>
          <a:p>
            <a:endParaRPr/>
          </a:p>
        </p:txBody>
      </p:sp>
      <p:sp>
        <p:nvSpPr>
          <p:cNvPr id="217" name="Google Shape;217;p23"/>
          <p:cNvSpPr txBox="1">
            <a:spLocks noGrp="1"/>
          </p:cNvSpPr>
          <p:nvPr>
            <p:ph type="body" idx="4"/>
          </p:nvPr>
        </p:nvSpPr>
        <p:spPr>
          <a:xfrm>
            <a:off x="2438400" y="2286000"/>
            <a:ext cx="7315200" cy="3657600"/>
          </a:xfrm>
          <a:prstGeom prst="rect">
            <a:avLst/>
          </a:prstGeom>
        </p:spPr>
        <p:txBody>
          <a:bodyPr spcFirstLastPara="1" wrap="square" lIns="0" tIns="0" rIns="0" bIns="0" anchor="t" anchorCtr="0">
            <a:noAutofit/>
          </a:bodyPr>
          <a:lstStyle>
            <a:lvl1pPr marL="609585" lvl="0" indent="-397923" rtl="0">
              <a:lnSpc>
                <a:spcPct val="140000"/>
              </a:lnSpc>
              <a:spcBef>
                <a:spcPts val="1067"/>
              </a:spcBef>
              <a:spcAft>
                <a:spcPts val="0"/>
              </a:spcAft>
              <a:buSzPts val="1100"/>
              <a:buChar char="▸"/>
              <a:defRPr sz="1467"/>
            </a:lvl1pPr>
            <a:lvl2pPr marL="1219170" lvl="1" indent="-380990" rtl="0">
              <a:lnSpc>
                <a:spcPct val="140000"/>
              </a:lnSpc>
              <a:spcBef>
                <a:spcPts val="1067"/>
              </a:spcBef>
              <a:spcAft>
                <a:spcPts val="0"/>
              </a:spcAft>
              <a:buSzPts val="900"/>
              <a:buChar char="･"/>
              <a:defRPr sz="1200"/>
            </a:lvl2pPr>
            <a:lvl3pPr marL="1828754" lvl="2" indent="-380990" rtl="0">
              <a:lnSpc>
                <a:spcPct val="140000"/>
              </a:lnSpc>
              <a:spcBef>
                <a:spcPts val="1067"/>
              </a:spcBef>
              <a:spcAft>
                <a:spcPts val="0"/>
              </a:spcAft>
              <a:buSzPts val="900"/>
              <a:buChar char="･"/>
              <a:defRPr sz="1200"/>
            </a:lvl3pPr>
            <a:lvl4pPr marL="2438339" lvl="3" indent="-380990" rtl="0">
              <a:lnSpc>
                <a:spcPct val="140000"/>
              </a:lnSpc>
              <a:spcBef>
                <a:spcPts val="1067"/>
              </a:spcBef>
              <a:spcAft>
                <a:spcPts val="0"/>
              </a:spcAft>
              <a:buSzPts val="900"/>
              <a:buChar char="･"/>
              <a:defRPr sz="1200"/>
            </a:lvl4pPr>
            <a:lvl5pPr marL="3047924" lvl="4" indent="-380990" rtl="0">
              <a:lnSpc>
                <a:spcPct val="140000"/>
              </a:lnSpc>
              <a:spcBef>
                <a:spcPts val="1067"/>
              </a:spcBef>
              <a:spcAft>
                <a:spcPts val="0"/>
              </a:spcAft>
              <a:buSzPts val="900"/>
              <a:buChar char="･"/>
              <a:defRPr sz="1200"/>
            </a:lvl5pPr>
            <a:lvl6pPr marL="3657509" lvl="5" indent="-380990" rtl="0">
              <a:lnSpc>
                <a:spcPct val="140000"/>
              </a:lnSpc>
              <a:spcBef>
                <a:spcPts val="1067"/>
              </a:spcBef>
              <a:spcAft>
                <a:spcPts val="0"/>
              </a:spcAft>
              <a:buSzPts val="900"/>
              <a:buChar char="･"/>
              <a:defRPr sz="1200"/>
            </a:lvl6pPr>
            <a:lvl7pPr marL="4267093" lvl="6" indent="-380990" rtl="0">
              <a:lnSpc>
                <a:spcPct val="140000"/>
              </a:lnSpc>
              <a:spcBef>
                <a:spcPts val="1067"/>
              </a:spcBef>
              <a:spcAft>
                <a:spcPts val="0"/>
              </a:spcAft>
              <a:buSzPts val="900"/>
              <a:buChar char="･"/>
              <a:defRPr sz="1200"/>
            </a:lvl7pPr>
            <a:lvl8pPr marL="4876678" lvl="7" indent="-380990" rtl="0">
              <a:lnSpc>
                <a:spcPct val="140000"/>
              </a:lnSpc>
              <a:spcBef>
                <a:spcPts val="1067"/>
              </a:spcBef>
              <a:spcAft>
                <a:spcPts val="0"/>
              </a:spcAft>
              <a:buSzPts val="900"/>
              <a:buChar char="･"/>
              <a:defRPr sz="1200"/>
            </a:lvl8pPr>
            <a:lvl9pPr marL="5486263" lvl="8" indent="-380990" rtl="0">
              <a:lnSpc>
                <a:spcPct val="140000"/>
              </a:lnSpc>
              <a:spcBef>
                <a:spcPts val="1067"/>
              </a:spcBef>
              <a:spcAft>
                <a:spcPts val="1067"/>
              </a:spcAft>
              <a:buSzPts val="900"/>
              <a:buChar char="･"/>
              <a:defRPr sz="1200"/>
            </a:lvl9pPr>
          </a:lstStyle>
          <a:p>
            <a:endParaRPr/>
          </a:p>
        </p:txBody>
      </p:sp>
    </p:spTree>
    <p:extLst>
      <p:ext uri="{BB962C8B-B14F-4D97-AF65-F5344CB8AC3E}">
        <p14:creationId xmlns:p14="http://schemas.microsoft.com/office/powerpoint/2010/main" val="267076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173B3-893F-4413-B70A-8164F2D94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A0345-23A8-4423-BD53-9937DE02A0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D509E-5FEC-4DD1-9618-DEBA9A651F9C}"/>
              </a:ext>
            </a:extLst>
          </p:cNvPr>
          <p:cNvSpPr>
            <a:spLocks noGrp="1"/>
          </p:cNvSpPr>
          <p:nvPr>
            <p:ph type="dt" sz="half" idx="10"/>
          </p:nvPr>
        </p:nvSpPr>
        <p:spPr/>
        <p:txBody>
          <a:bodyPr/>
          <a:lstStyle/>
          <a:p>
            <a:fld id="{E17A2A67-09DA-6041-AB9A-60EE21A42BE9}" type="datetime1">
              <a:rPr lang="en-US" smtClean="0"/>
              <a:t>1/20/23</a:t>
            </a:fld>
            <a:endParaRPr lang="en-US"/>
          </a:p>
        </p:txBody>
      </p:sp>
      <p:sp>
        <p:nvSpPr>
          <p:cNvPr id="5" name="Footer Placeholder 4">
            <a:extLst>
              <a:ext uri="{FF2B5EF4-FFF2-40B4-BE49-F238E27FC236}">
                <a16:creationId xmlns:a16="http://schemas.microsoft.com/office/drawing/2014/main" id="{5A02AE2F-E48C-4B7A-A18B-D10C122DB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D399E-3CDB-4817-A0EA-04FE1A2CE458}"/>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60451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23A-CCFE-46CF-8AD5-4BC246B6D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770E43-791A-48AF-AC49-FB00E8C61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9731A-352C-4735-9C06-A5333F77862D}"/>
              </a:ext>
            </a:extLst>
          </p:cNvPr>
          <p:cNvSpPr>
            <a:spLocks noGrp="1"/>
          </p:cNvSpPr>
          <p:nvPr>
            <p:ph type="dt" sz="half" idx="10"/>
          </p:nvPr>
        </p:nvSpPr>
        <p:spPr/>
        <p:txBody>
          <a:bodyPr/>
          <a:lstStyle/>
          <a:p>
            <a:fld id="{00BBB9A3-CEB1-4F43-9E4E-F033B6465AB7}" type="datetime1">
              <a:rPr lang="en-US" smtClean="0"/>
              <a:t>1/20/23</a:t>
            </a:fld>
            <a:endParaRPr lang="en-US"/>
          </a:p>
        </p:txBody>
      </p:sp>
      <p:sp>
        <p:nvSpPr>
          <p:cNvPr id="5" name="Footer Placeholder 4">
            <a:extLst>
              <a:ext uri="{FF2B5EF4-FFF2-40B4-BE49-F238E27FC236}">
                <a16:creationId xmlns:a16="http://schemas.microsoft.com/office/drawing/2014/main" id="{913000DC-29AA-4013-9956-B3EC07279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066F7-D30E-4522-9474-F2210E6D2771}"/>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1825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FA73-4D0D-4AA2-8839-6145D06A3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4302D-1520-4CA3-8781-9DF8BB79D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0383FE-85F2-4707-BC33-D7285C5644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6B6DA5-2BFE-4D1B-BAEB-AE2229A421EB}"/>
              </a:ext>
            </a:extLst>
          </p:cNvPr>
          <p:cNvSpPr>
            <a:spLocks noGrp="1"/>
          </p:cNvSpPr>
          <p:nvPr>
            <p:ph type="dt" sz="half" idx="10"/>
          </p:nvPr>
        </p:nvSpPr>
        <p:spPr/>
        <p:txBody>
          <a:bodyPr/>
          <a:lstStyle/>
          <a:p>
            <a:fld id="{4207E93C-EB5F-684B-A2AE-85A4771E4A7D}" type="datetime1">
              <a:rPr lang="en-US" smtClean="0"/>
              <a:t>1/20/23</a:t>
            </a:fld>
            <a:endParaRPr lang="en-US"/>
          </a:p>
        </p:txBody>
      </p:sp>
      <p:sp>
        <p:nvSpPr>
          <p:cNvPr id="6" name="Footer Placeholder 5">
            <a:extLst>
              <a:ext uri="{FF2B5EF4-FFF2-40B4-BE49-F238E27FC236}">
                <a16:creationId xmlns:a16="http://schemas.microsoft.com/office/drawing/2014/main" id="{314BC51D-5A30-495E-BE98-870358271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AD5D9-59DC-4B0C-A7E3-1A80722310E6}"/>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3438458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7006-D397-4AF5-8DA7-667F9E4464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7A5A9-7E84-4707-820F-0C79CEC4D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027116-61D6-4B5F-9A4C-BC8FB3921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6144F-42D2-4048-A7C2-E02571AC0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D9E4E9-0C68-4B74-A506-47F39A0E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2F79CA-00A3-4738-B822-34EF0F449107}"/>
              </a:ext>
            </a:extLst>
          </p:cNvPr>
          <p:cNvSpPr>
            <a:spLocks noGrp="1"/>
          </p:cNvSpPr>
          <p:nvPr>
            <p:ph type="dt" sz="half" idx="10"/>
          </p:nvPr>
        </p:nvSpPr>
        <p:spPr/>
        <p:txBody>
          <a:bodyPr/>
          <a:lstStyle/>
          <a:p>
            <a:fld id="{B9F63E06-C255-A34E-8933-2D562914A1C0}" type="datetime1">
              <a:rPr lang="en-US" smtClean="0"/>
              <a:t>1/20/23</a:t>
            </a:fld>
            <a:endParaRPr lang="en-US"/>
          </a:p>
        </p:txBody>
      </p:sp>
      <p:sp>
        <p:nvSpPr>
          <p:cNvPr id="8" name="Footer Placeholder 7">
            <a:extLst>
              <a:ext uri="{FF2B5EF4-FFF2-40B4-BE49-F238E27FC236}">
                <a16:creationId xmlns:a16="http://schemas.microsoft.com/office/drawing/2014/main" id="{C7196EFF-1C2D-42DF-B876-3F4B79716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CB7F1D-FA37-471C-A284-91AA60231AB0}"/>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4697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CC95-4B40-42E8-BA7C-61ADFE9DF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40262E-CB9C-4BDB-9AE3-0BD862A3FD66}"/>
              </a:ext>
            </a:extLst>
          </p:cNvPr>
          <p:cNvSpPr>
            <a:spLocks noGrp="1"/>
          </p:cNvSpPr>
          <p:nvPr>
            <p:ph type="dt" sz="half" idx="10"/>
          </p:nvPr>
        </p:nvSpPr>
        <p:spPr/>
        <p:txBody>
          <a:bodyPr/>
          <a:lstStyle/>
          <a:p>
            <a:fld id="{FBA9501E-3EF7-CF4A-9156-364CF75BA8D7}" type="datetime1">
              <a:rPr lang="en-US" smtClean="0"/>
              <a:t>1/20/23</a:t>
            </a:fld>
            <a:endParaRPr lang="en-US"/>
          </a:p>
        </p:txBody>
      </p:sp>
      <p:sp>
        <p:nvSpPr>
          <p:cNvPr id="4" name="Footer Placeholder 3">
            <a:extLst>
              <a:ext uri="{FF2B5EF4-FFF2-40B4-BE49-F238E27FC236}">
                <a16:creationId xmlns:a16="http://schemas.microsoft.com/office/drawing/2014/main" id="{669943CB-699A-4B69-9B8A-C5CD9E8CAD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725F99-FA9E-4B56-AE80-291A0CEB65B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6821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E51A5-F9BB-4F52-8C0A-8013FFD627A9}"/>
              </a:ext>
            </a:extLst>
          </p:cNvPr>
          <p:cNvSpPr>
            <a:spLocks noGrp="1"/>
          </p:cNvSpPr>
          <p:nvPr>
            <p:ph type="dt" sz="half" idx="10"/>
          </p:nvPr>
        </p:nvSpPr>
        <p:spPr/>
        <p:txBody>
          <a:bodyPr/>
          <a:lstStyle/>
          <a:p>
            <a:fld id="{034F2550-B077-3C40-AAEA-8E9A3F1E72E6}" type="datetime1">
              <a:rPr lang="en-US" smtClean="0"/>
              <a:t>1/20/23</a:t>
            </a:fld>
            <a:endParaRPr lang="en-US"/>
          </a:p>
        </p:txBody>
      </p:sp>
      <p:sp>
        <p:nvSpPr>
          <p:cNvPr id="3" name="Footer Placeholder 2">
            <a:extLst>
              <a:ext uri="{FF2B5EF4-FFF2-40B4-BE49-F238E27FC236}">
                <a16:creationId xmlns:a16="http://schemas.microsoft.com/office/drawing/2014/main" id="{15333D61-20FA-4E68-8633-D415A9034C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2156E-23DE-46D8-8C06-2E4D162B3D94}"/>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276144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4EBA-3BBB-4B8F-85B1-2C79096B3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70C163-9864-44D0-AD18-97FA41316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13A182-68EE-49AF-901F-F23E4DDFA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D8B31-78C1-4FE0-AE7C-1B9645A6E777}"/>
              </a:ext>
            </a:extLst>
          </p:cNvPr>
          <p:cNvSpPr>
            <a:spLocks noGrp="1"/>
          </p:cNvSpPr>
          <p:nvPr>
            <p:ph type="dt" sz="half" idx="10"/>
          </p:nvPr>
        </p:nvSpPr>
        <p:spPr/>
        <p:txBody>
          <a:bodyPr/>
          <a:lstStyle/>
          <a:p>
            <a:fld id="{944B68F1-16EC-7C43-B590-E6CE7BBF6EC7}" type="datetime1">
              <a:rPr lang="en-US" smtClean="0"/>
              <a:t>1/20/23</a:t>
            </a:fld>
            <a:endParaRPr lang="en-US"/>
          </a:p>
        </p:txBody>
      </p:sp>
      <p:sp>
        <p:nvSpPr>
          <p:cNvPr id="6" name="Footer Placeholder 5">
            <a:extLst>
              <a:ext uri="{FF2B5EF4-FFF2-40B4-BE49-F238E27FC236}">
                <a16:creationId xmlns:a16="http://schemas.microsoft.com/office/drawing/2014/main" id="{CE8DC956-E4A3-4E4C-8347-F2C2BF612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B5D95-255F-4892-A11E-839AADDF5FDB}"/>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420427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8751-8E99-42EA-A79F-E99BC0778E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F8FCA5-0BD8-4A6A-BBAF-3CA5DD1BA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C2546-361A-43F3-AB69-1C5A65A02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818D-700D-4009-9431-9B3DD75D8F74}"/>
              </a:ext>
            </a:extLst>
          </p:cNvPr>
          <p:cNvSpPr>
            <a:spLocks noGrp="1"/>
          </p:cNvSpPr>
          <p:nvPr>
            <p:ph type="dt" sz="half" idx="10"/>
          </p:nvPr>
        </p:nvSpPr>
        <p:spPr/>
        <p:txBody>
          <a:bodyPr/>
          <a:lstStyle/>
          <a:p>
            <a:fld id="{A3F84659-E9B6-4549-AF99-910C1FFC6826}" type="datetime1">
              <a:rPr lang="en-US" smtClean="0"/>
              <a:t>1/20/23</a:t>
            </a:fld>
            <a:endParaRPr lang="en-US"/>
          </a:p>
        </p:txBody>
      </p:sp>
      <p:sp>
        <p:nvSpPr>
          <p:cNvPr id="6" name="Footer Placeholder 5">
            <a:extLst>
              <a:ext uri="{FF2B5EF4-FFF2-40B4-BE49-F238E27FC236}">
                <a16:creationId xmlns:a16="http://schemas.microsoft.com/office/drawing/2014/main" id="{D7E0EC27-6FE3-4750-98A7-06F980C69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FEC26-CA1F-4F6A-B9DB-EAE18871E50A}"/>
              </a:ext>
            </a:extLst>
          </p:cNvPr>
          <p:cNvSpPr>
            <a:spLocks noGrp="1"/>
          </p:cNvSpPr>
          <p:nvPr>
            <p:ph type="sldNum" sz="quarter" idx="12"/>
          </p:nvPr>
        </p:nvSpPr>
        <p:spPr/>
        <p:txBody>
          <a:bodyPr/>
          <a:lstStyle/>
          <a:p>
            <a:fld id="{13977CFE-518C-4DE5-A6A8-72B8FCA09D3F}" type="slidenum">
              <a:rPr lang="en-US" smtClean="0"/>
              <a:t>‹#›</a:t>
            </a:fld>
            <a:endParaRPr lang="en-US"/>
          </a:p>
        </p:txBody>
      </p:sp>
    </p:spTree>
    <p:extLst>
      <p:ext uri="{BB962C8B-B14F-4D97-AF65-F5344CB8AC3E}">
        <p14:creationId xmlns:p14="http://schemas.microsoft.com/office/powerpoint/2010/main" val="115272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2CDBE-4777-4FE9-BAA5-7FECC558B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342AD6-0CD4-4142-BAC8-0CB395456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E74C8-0444-4372-8CFD-74304D97C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CEF49-2B35-A745-803F-BEC420211601}" type="datetime1">
              <a:rPr lang="en-US" smtClean="0"/>
              <a:t>1/20/23</a:t>
            </a:fld>
            <a:endParaRPr lang="en-US"/>
          </a:p>
        </p:txBody>
      </p:sp>
      <p:sp>
        <p:nvSpPr>
          <p:cNvPr id="5" name="Footer Placeholder 4">
            <a:extLst>
              <a:ext uri="{FF2B5EF4-FFF2-40B4-BE49-F238E27FC236}">
                <a16:creationId xmlns:a16="http://schemas.microsoft.com/office/drawing/2014/main" id="{3104209D-8569-4716-8E31-6F19C4349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3471B6-CDA8-45BD-9980-77DEDE8D0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77CFE-518C-4DE5-A6A8-72B8FCA09D3F}" type="slidenum">
              <a:rPr lang="en-US" smtClean="0"/>
              <a:t>‹#›</a:t>
            </a:fld>
            <a:endParaRPr lang="en-US"/>
          </a:p>
        </p:txBody>
      </p:sp>
    </p:spTree>
    <p:extLst>
      <p:ext uri="{BB962C8B-B14F-4D97-AF65-F5344CB8AC3E}">
        <p14:creationId xmlns:p14="http://schemas.microsoft.com/office/powerpoint/2010/main" val="405866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en.wikipedia.org/wiki/Herophilo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roject-herophilus" TargetMode="External"/><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Project-Herophilus/" TargetMode="External"/><Relationship Id="rId3" Type="http://schemas.openxmlformats.org/officeDocument/2006/relationships/hyperlink" Target="https://github.com/Project-Herophilus/iDaaS-DReAM" TargetMode="External"/><Relationship Id="rId7" Type="http://schemas.openxmlformats.org/officeDocument/2006/relationships/hyperlink" Target="https://hub.docker.com/search?q=rhhcarch&amp;source=community" TargetMode="External"/><Relationship Id="rId2" Type="http://schemas.openxmlformats.org/officeDocument/2006/relationships/hyperlink" Target="https://github.com/Project-Herophilus/iDaaS-Connect" TargetMode="External"/><Relationship Id="rId1" Type="http://schemas.openxmlformats.org/officeDocument/2006/relationships/slideLayout" Target="../slideLayouts/slideLayout7.xml"/><Relationship Id="rId6" Type="http://schemas.openxmlformats.org/officeDocument/2006/relationships/hyperlink" Target="https://github.com/Project-Herophilus/DataSimulators" TargetMode="External"/><Relationship Id="rId5" Type="http://schemas.openxmlformats.org/officeDocument/2006/relationships/hyperlink" Target="https://github.com/Project-Herophilus/DataSynthesisSynthesis" TargetMode="External"/><Relationship Id="rId4" Type="http://schemas.openxmlformats.org/officeDocument/2006/relationships/hyperlink" Target="https://github.com/Project-Herophilus/iDaaS-KIC" TargetMode="External"/><Relationship Id="rId9" Type="http://schemas.openxmlformats.org/officeDocument/2006/relationships/hyperlink" Target="https://github.com/Project-Herophilus/Defianz"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hawt.io/"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roject-herophilus" TargetMode="External"/><Relationship Id="rId2" Type="http://schemas.openxmlformats.org/officeDocument/2006/relationships/hyperlink" Target="https://camel.apache.org/" TargetMode="External"/><Relationship Id="rId1" Type="http://schemas.openxmlformats.org/officeDocument/2006/relationships/slideLayout" Target="../slideLayouts/slideLayout7.xml"/><Relationship Id="rId4" Type="http://schemas.openxmlformats.org/officeDocument/2006/relationships/hyperlink" Target="https://github.com/Project-Herophilus/Project-Herophilus-Assets/blob/main/Platform-Content/ImplementationGuides/intro.m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2E2824-10A6-4703-B9D4-3F5A04E954D0}"/>
              </a:ext>
            </a:extLst>
          </p:cNvPr>
          <p:cNvSpPr txBox="1"/>
          <p:nvPr/>
        </p:nvSpPr>
        <p:spPr>
          <a:xfrm>
            <a:off x="464949" y="2226971"/>
            <a:ext cx="6037451" cy="1600438"/>
          </a:xfrm>
          <a:prstGeom prst="rect">
            <a:avLst/>
          </a:prstGeom>
          <a:noFill/>
        </p:spPr>
        <p:txBody>
          <a:bodyPr wrap="square" rtlCol="0">
            <a:spAutoFit/>
          </a:bodyPr>
          <a:lstStyle/>
          <a:p>
            <a:r>
              <a:rPr lang="en-US" sz="48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rPr>
              <a:t>PROJECT</a:t>
            </a:r>
          </a:p>
          <a:p>
            <a:r>
              <a:rPr lang="en-US" sz="5000" b="1"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rPr>
              <a:t>HEROPHILUS</a:t>
            </a:r>
            <a:endParaRPr lang="en-US" sz="5000" b="1" dirty="0">
              <a:solidFill>
                <a:schemeClr val="accent2"/>
              </a:solidFill>
              <a:latin typeface="Red Hat Display" panose="02010503040201060303" pitchFamily="2" charset="0"/>
              <a:ea typeface="Red Hat Display" panose="02010503040201060303" pitchFamily="2" charset="0"/>
              <a:cs typeface="Red Hat Display" panose="02010503040201060303" pitchFamily="2" charset="0"/>
            </a:endParaRPr>
          </a:p>
        </p:txBody>
      </p:sp>
      <p:pic>
        <p:nvPicPr>
          <p:cNvPr id="10" name="Graphic 9">
            <a:extLst>
              <a:ext uri="{FF2B5EF4-FFF2-40B4-BE49-F238E27FC236}">
                <a16:creationId xmlns:a16="http://schemas.microsoft.com/office/drawing/2014/main" id="{25B24BAC-0097-466F-8CBC-96AD07C618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429" y="725365"/>
            <a:ext cx="5661873" cy="5983165"/>
          </a:xfrm>
          <a:prstGeom prst="rect">
            <a:avLst/>
          </a:prstGeom>
        </p:spPr>
      </p:pic>
      <p:sp>
        <p:nvSpPr>
          <p:cNvPr id="11" name="Freeform 16">
            <a:extLst>
              <a:ext uri="{FF2B5EF4-FFF2-40B4-BE49-F238E27FC236}">
                <a16:creationId xmlns:a16="http://schemas.microsoft.com/office/drawing/2014/main" id="{49CAEF0C-76A1-438D-94D1-1C56506F7D43}"/>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2" name="Group 11">
            <a:extLst>
              <a:ext uri="{FF2B5EF4-FFF2-40B4-BE49-F238E27FC236}">
                <a16:creationId xmlns:a16="http://schemas.microsoft.com/office/drawing/2014/main" id="{4CAB34A6-904E-47B1-8614-122A1F3EC07C}"/>
              </a:ext>
            </a:extLst>
          </p:cNvPr>
          <p:cNvGrpSpPr/>
          <p:nvPr/>
        </p:nvGrpSpPr>
        <p:grpSpPr>
          <a:xfrm>
            <a:off x="-386710" y="-373095"/>
            <a:ext cx="1829836" cy="1775895"/>
            <a:chOff x="-386710" y="-373095"/>
            <a:chExt cx="1829836" cy="1775895"/>
          </a:xfrm>
        </p:grpSpPr>
        <p:sp>
          <p:nvSpPr>
            <p:cNvPr id="13" name="Freeform: Shape 12">
              <a:extLst>
                <a:ext uri="{FF2B5EF4-FFF2-40B4-BE49-F238E27FC236}">
                  <a16:creationId xmlns:a16="http://schemas.microsoft.com/office/drawing/2014/main" id="{3F89E35E-219A-4E3A-8248-AB244DEB070F}"/>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0E31763-4258-41FB-8E02-B1A3290ECCB9}"/>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C5726F0-EC12-4B01-875B-AC4E9B5883B9}"/>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grpSp>
        <p:nvGrpSpPr>
          <p:cNvPr id="4" name="Group 3">
            <a:extLst>
              <a:ext uri="{FF2B5EF4-FFF2-40B4-BE49-F238E27FC236}">
                <a16:creationId xmlns:a16="http://schemas.microsoft.com/office/drawing/2014/main" id="{2CFE8A07-B501-44E8-9363-3F62A35E659A}"/>
              </a:ext>
            </a:extLst>
          </p:cNvPr>
          <p:cNvGrpSpPr/>
          <p:nvPr/>
        </p:nvGrpSpPr>
        <p:grpSpPr>
          <a:xfrm>
            <a:off x="11278965" y="5892060"/>
            <a:ext cx="464603" cy="509480"/>
            <a:chOff x="2337188" y="5495666"/>
            <a:chExt cx="890581" cy="976605"/>
          </a:xfrm>
        </p:grpSpPr>
        <p:sp>
          <p:nvSpPr>
            <p:cNvPr id="17" name="Freeform: Shape 16">
              <a:extLst>
                <a:ext uri="{FF2B5EF4-FFF2-40B4-BE49-F238E27FC236}">
                  <a16:creationId xmlns:a16="http://schemas.microsoft.com/office/drawing/2014/main" id="{4E1DB4F0-30CB-456C-B5DE-DD8EE4278E54}"/>
                </a:ext>
              </a:extLst>
            </p:cNvPr>
            <p:cNvSpPr/>
            <p:nvPr/>
          </p:nvSpPr>
          <p:spPr>
            <a:xfrm>
              <a:off x="2337188" y="5648779"/>
              <a:ext cx="768466" cy="823492"/>
            </a:xfrm>
            <a:custGeom>
              <a:avLst/>
              <a:gdLst>
                <a:gd name="connsiteX0" fmla="*/ 670987 w 2029412"/>
                <a:gd name="connsiteY0" fmla="*/ 1643151 h 2174725"/>
                <a:gd name="connsiteX1" fmla="*/ 409715 w 2029412"/>
                <a:gd name="connsiteY1" fmla="*/ 1366869 h 2174725"/>
                <a:gd name="connsiteX2" fmla="*/ 421911 w 2029412"/>
                <a:gd name="connsiteY2" fmla="*/ 0 h 2174725"/>
                <a:gd name="connsiteX3" fmla="*/ 362339 w 2029412"/>
                <a:gd name="connsiteY3" fmla="*/ 7036 h 2174725"/>
                <a:gd name="connsiteX4" fmla="*/ 98253 w 2029412"/>
                <a:gd name="connsiteY4" fmla="*/ 300205 h 2174725"/>
                <a:gd name="connsiteX5" fmla="*/ 166737 w 2029412"/>
                <a:gd name="connsiteY5" fmla="*/ 1900670 h 2174725"/>
                <a:gd name="connsiteX6" fmla="*/ 455215 w 2029412"/>
                <a:gd name="connsiteY6" fmla="*/ 2171323 h 2174725"/>
                <a:gd name="connsiteX7" fmla="*/ 1845537 w 2029412"/>
                <a:gd name="connsiteY7" fmla="*/ 1842506 h 2174725"/>
                <a:gd name="connsiteX8" fmla="*/ 2020500 w 2029412"/>
                <a:gd name="connsiteY8" fmla="*/ 1569038 h 2174725"/>
                <a:gd name="connsiteX9" fmla="*/ 2029413 w 2029412"/>
                <a:gd name="connsiteY9" fmla="*/ 1454116 h 2174725"/>
                <a:gd name="connsiteX10" fmla="*/ 670987 w 2029412"/>
                <a:gd name="connsiteY10" fmla="*/ 1643151 h 2174725"/>
                <a:gd name="connsiteX11" fmla="*/ 670987 w 2029412"/>
                <a:gd name="connsiteY11" fmla="*/ 1643151 h 21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9412" h="2174725">
                  <a:moveTo>
                    <a:pt x="670987" y="1643151"/>
                  </a:moveTo>
                  <a:cubicBezTo>
                    <a:pt x="577173" y="1630486"/>
                    <a:pt x="450993" y="1504775"/>
                    <a:pt x="409715" y="1366869"/>
                  </a:cubicBezTo>
                  <a:cubicBezTo>
                    <a:pt x="276500" y="920315"/>
                    <a:pt x="280721" y="444209"/>
                    <a:pt x="421911" y="0"/>
                  </a:cubicBezTo>
                  <a:cubicBezTo>
                    <a:pt x="402210" y="2345"/>
                    <a:pt x="382040" y="4691"/>
                    <a:pt x="362339" y="7036"/>
                  </a:cubicBezTo>
                  <a:cubicBezTo>
                    <a:pt x="268056" y="21108"/>
                    <a:pt x="140938" y="156200"/>
                    <a:pt x="98253" y="300205"/>
                  </a:cubicBezTo>
                  <a:cubicBezTo>
                    <a:pt x="-53256" y="826970"/>
                    <a:pt x="-28865" y="1388446"/>
                    <a:pt x="166737" y="1900670"/>
                  </a:cubicBezTo>
                  <a:cubicBezTo>
                    <a:pt x="222087" y="2042798"/>
                    <a:pt x="360463" y="2165226"/>
                    <a:pt x="455215" y="2171323"/>
                  </a:cubicBezTo>
                  <a:cubicBezTo>
                    <a:pt x="952429" y="2198998"/>
                    <a:pt x="1407426" y="2054994"/>
                    <a:pt x="1845537" y="1842506"/>
                  </a:cubicBezTo>
                  <a:cubicBezTo>
                    <a:pt x="1928563" y="1799820"/>
                    <a:pt x="2009243" y="1673171"/>
                    <a:pt x="2020500" y="1569038"/>
                  </a:cubicBezTo>
                  <a:cubicBezTo>
                    <a:pt x="2023784" y="1531982"/>
                    <a:pt x="2027067" y="1492111"/>
                    <a:pt x="2029413" y="1454116"/>
                  </a:cubicBezTo>
                  <a:cubicBezTo>
                    <a:pt x="1591771" y="1608440"/>
                    <a:pt x="1143809" y="1702723"/>
                    <a:pt x="670987" y="1643151"/>
                  </a:cubicBezTo>
                  <a:lnTo>
                    <a:pt x="670987" y="1643151"/>
                  </a:lnTo>
                  <a:close/>
                </a:path>
              </a:pathLst>
            </a:custGeom>
            <a:solidFill>
              <a:srgbClr val="FFD400"/>
            </a:solidFill>
            <a:ln w="4686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8B9622A-26D2-4E66-A49D-3A02BBFA73DD}"/>
                </a:ext>
              </a:extLst>
            </p:cNvPr>
            <p:cNvSpPr/>
            <p:nvPr/>
          </p:nvSpPr>
          <p:spPr>
            <a:xfrm>
              <a:off x="2497306" y="5495666"/>
              <a:ext cx="730463" cy="703735"/>
            </a:xfrm>
            <a:custGeom>
              <a:avLst/>
              <a:gdLst>
                <a:gd name="connsiteX0" fmla="*/ 1905830 w 1929051"/>
                <a:gd name="connsiteY0" fmla="*/ 587287 h 1858466"/>
                <a:gd name="connsiteX1" fmla="*/ 1844382 w 1929051"/>
                <a:gd name="connsiteY1" fmla="*/ 439999 h 1858466"/>
                <a:gd name="connsiteX2" fmla="*/ 1727583 w 1929051"/>
                <a:gd name="connsiteY2" fmla="*/ 330706 h 1858466"/>
                <a:gd name="connsiteX3" fmla="*/ 337261 w 1929051"/>
                <a:gd name="connsiteY3" fmla="*/ 1888 h 1858466"/>
                <a:gd name="connsiteX4" fmla="*/ 52536 w 1929051"/>
                <a:gd name="connsiteY4" fmla="*/ 255655 h 1858466"/>
                <a:gd name="connsiteX5" fmla="*/ 0 w 1929051"/>
                <a:gd name="connsiteY5" fmla="*/ 404350 h 1858466"/>
                <a:gd name="connsiteX6" fmla="*/ 1352797 w 1929051"/>
                <a:gd name="connsiteY6" fmla="*/ 621060 h 1858466"/>
                <a:gd name="connsiteX7" fmla="*/ 1550744 w 1929051"/>
                <a:gd name="connsiteY7" fmla="*/ 877641 h 1858466"/>
                <a:gd name="connsiteX8" fmla="*/ 1606563 w 1929051"/>
                <a:gd name="connsiteY8" fmla="*/ 1858466 h 1858466"/>
                <a:gd name="connsiteX9" fmla="*/ 1662383 w 1929051"/>
                <a:gd name="connsiteY9" fmla="*/ 1838765 h 1858466"/>
                <a:gd name="connsiteX10" fmla="*/ 1788093 w 1929051"/>
                <a:gd name="connsiteY10" fmla="*/ 1740261 h 1858466"/>
                <a:gd name="connsiteX11" fmla="*/ 1862206 w 1929051"/>
                <a:gd name="connsiteY11" fmla="*/ 1598601 h 1858466"/>
                <a:gd name="connsiteX12" fmla="*/ 1905830 w 1929051"/>
                <a:gd name="connsiteY12" fmla="*/ 587287 h 1858466"/>
                <a:gd name="connsiteX13" fmla="*/ 1905830 w 1929051"/>
                <a:gd name="connsiteY13" fmla="*/ 587287 h 185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51" h="1858466">
                  <a:moveTo>
                    <a:pt x="1905830" y="587287"/>
                  </a:moveTo>
                  <a:cubicBezTo>
                    <a:pt x="1895979" y="534282"/>
                    <a:pt x="1874871" y="484092"/>
                    <a:pt x="1844382" y="439999"/>
                  </a:cubicBezTo>
                  <a:cubicBezTo>
                    <a:pt x="1813423" y="395907"/>
                    <a:pt x="1774021" y="358381"/>
                    <a:pt x="1727583" y="330706"/>
                  </a:cubicBezTo>
                  <a:cubicBezTo>
                    <a:pt x="1288065" y="125254"/>
                    <a:pt x="831660" y="-18282"/>
                    <a:pt x="337261" y="1888"/>
                  </a:cubicBezTo>
                  <a:cubicBezTo>
                    <a:pt x="242978" y="6579"/>
                    <a:pt x="106010" y="121501"/>
                    <a:pt x="52536" y="255655"/>
                  </a:cubicBezTo>
                  <a:cubicBezTo>
                    <a:pt x="33304" y="304438"/>
                    <a:pt x="15010" y="354160"/>
                    <a:pt x="0" y="404350"/>
                  </a:cubicBezTo>
                  <a:cubicBezTo>
                    <a:pt x="472353" y="351345"/>
                    <a:pt x="916562" y="454071"/>
                    <a:pt x="1352797" y="621060"/>
                  </a:cubicBezTo>
                  <a:cubicBezTo>
                    <a:pt x="1439106" y="658117"/>
                    <a:pt x="1530105" y="774915"/>
                    <a:pt x="1550744" y="877641"/>
                  </a:cubicBezTo>
                  <a:cubicBezTo>
                    <a:pt x="1611254" y="1200830"/>
                    <a:pt x="1630486" y="1530586"/>
                    <a:pt x="1606563" y="1858466"/>
                  </a:cubicBezTo>
                  <a:lnTo>
                    <a:pt x="1662383" y="1838765"/>
                  </a:lnTo>
                  <a:cubicBezTo>
                    <a:pt x="1710697" y="1815312"/>
                    <a:pt x="1753851" y="1781539"/>
                    <a:pt x="1788093" y="1740261"/>
                  </a:cubicBezTo>
                  <a:cubicBezTo>
                    <a:pt x="1822805" y="1698982"/>
                    <a:pt x="1847665" y="1650668"/>
                    <a:pt x="1862206" y="1598601"/>
                  </a:cubicBezTo>
                  <a:cubicBezTo>
                    <a:pt x="1933036" y="1266031"/>
                    <a:pt x="1947577" y="924079"/>
                    <a:pt x="1905830" y="587287"/>
                  </a:cubicBezTo>
                  <a:lnTo>
                    <a:pt x="1905830" y="587287"/>
                  </a:lnTo>
                  <a:close/>
                </a:path>
              </a:pathLst>
            </a:custGeom>
            <a:solidFill>
              <a:srgbClr val="ED1B2F"/>
            </a:solidFill>
            <a:ln w="46863"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F6FD1434-423B-C54E-AD38-65906CE83A01}"/>
              </a:ext>
            </a:extLst>
          </p:cNvPr>
          <p:cNvSpPr txBox="1"/>
          <p:nvPr/>
        </p:nvSpPr>
        <p:spPr>
          <a:xfrm>
            <a:off x="572698" y="4063774"/>
            <a:ext cx="3996779" cy="1200329"/>
          </a:xfrm>
          <a:prstGeom prst="rect">
            <a:avLst/>
          </a:prstGeom>
          <a:noFill/>
        </p:spPr>
        <p:txBody>
          <a:bodyPr wrap="square" rtlCol="0">
            <a:spAutoFit/>
          </a:bodyPr>
          <a:lstStyle/>
          <a:p>
            <a:r>
              <a:rPr lang="en-US"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rPr>
              <a:t>An open-source healthcare community focused around making Data an Asset named after a </a:t>
            </a:r>
            <a:r>
              <a:rPr lang="en-US"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hlinkClick r:id="rId4"/>
              </a:rPr>
              <a:t>teacher and educator</a:t>
            </a:r>
            <a:endParaRPr lang="en-US" dirty="0">
              <a:solidFill>
                <a:schemeClr val="accent1"/>
              </a:solidFill>
              <a:latin typeface="Red Hat Display" panose="02010503040201060303" pitchFamily="2" charset="0"/>
              <a:ea typeface="Red Hat Display" panose="02010503040201060303" pitchFamily="2" charset="0"/>
              <a:cs typeface="Red Hat Display" panose="02010503040201060303" pitchFamily="2" charset="0"/>
            </a:endParaRPr>
          </a:p>
        </p:txBody>
      </p:sp>
      <p:sp>
        <p:nvSpPr>
          <p:cNvPr id="2" name="Slide Number Placeholder 1">
            <a:extLst>
              <a:ext uri="{FF2B5EF4-FFF2-40B4-BE49-F238E27FC236}">
                <a16:creationId xmlns:a16="http://schemas.microsoft.com/office/drawing/2014/main" id="{11C07B63-F82C-B22C-6FA0-5C5C65348F97}"/>
              </a:ext>
            </a:extLst>
          </p:cNvPr>
          <p:cNvSpPr>
            <a:spLocks noGrp="1"/>
          </p:cNvSpPr>
          <p:nvPr>
            <p:ph type="sldNum" sz="quarter" idx="12"/>
          </p:nvPr>
        </p:nvSpPr>
        <p:spPr/>
        <p:txBody>
          <a:bodyPr/>
          <a:lstStyle/>
          <a:p>
            <a:fld id="{13977CFE-518C-4DE5-A6A8-72B8FCA09D3F}" type="slidenum">
              <a:rPr lang="en-US" smtClean="0"/>
              <a:t>1</a:t>
            </a:fld>
            <a:endParaRPr lang="en-US"/>
          </a:p>
        </p:txBody>
      </p:sp>
    </p:spTree>
    <p:extLst>
      <p:ext uri="{BB962C8B-B14F-4D97-AF65-F5344CB8AC3E}">
        <p14:creationId xmlns:p14="http://schemas.microsoft.com/office/powerpoint/2010/main" val="1504460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725689" y="191190"/>
            <a:ext cx="8792792" cy="830997"/>
            <a:chOff x="1737493" y="191191"/>
            <a:chExt cx="8792792"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737493" y="191191"/>
              <a:ext cx="8792792"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Secure, Scalable and Extensible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90;p63">
            <a:extLst>
              <a:ext uri="{FF2B5EF4-FFF2-40B4-BE49-F238E27FC236}">
                <a16:creationId xmlns:a16="http://schemas.microsoft.com/office/drawing/2014/main" id="{8E00D7EC-7636-DF81-B89D-5CC850489029}"/>
              </a:ext>
            </a:extLst>
          </p:cNvPr>
          <p:cNvSpPr txBox="1"/>
          <p:nvPr/>
        </p:nvSpPr>
        <p:spPr>
          <a:xfrm>
            <a:off x="949623" y="1022187"/>
            <a:ext cx="4969246" cy="5918513"/>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1500" dirty="0">
              <a:latin typeface="Red Hat Display"/>
              <a:ea typeface="Red Hat Display"/>
              <a:cs typeface="Red Hat Display"/>
              <a:sym typeface="Red Hat Display"/>
            </a:endParaRPr>
          </a:p>
          <a:p>
            <a:pPr marL="457200" lvl="0" indent="-330200" algn="l" rtl="0">
              <a:lnSpc>
                <a:spcPct val="92000"/>
              </a:lnSpc>
              <a:spcBef>
                <a:spcPts val="0"/>
              </a:spcBef>
              <a:spcAft>
                <a:spcPts val="0"/>
              </a:spcAft>
              <a:buClr>
                <a:schemeClr val="accent1"/>
              </a:buClr>
              <a:buSzPts val="1600"/>
              <a:buFont typeface="Red Hat Display"/>
              <a:buChar char="-"/>
            </a:pPr>
            <a:r>
              <a:rPr lang="en-US" sz="1500" dirty="0">
                <a:solidFill>
                  <a:srgbClr val="FF0000"/>
                </a:solidFill>
                <a:latin typeface="Red Hat Display"/>
                <a:ea typeface="Red Hat Display"/>
                <a:cs typeface="Red Hat Display"/>
                <a:sym typeface="Red Hat Display"/>
              </a:rPr>
              <a:t>Security</a:t>
            </a:r>
            <a:r>
              <a:rPr lang="en-US" sz="1500" dirty="0">
                <a:latin typeface="Red Hat Display"/>
                <a:ea typeface="Red Hat Display"/>
                <a:cs typeface="Red Hat Display"/>
                <a:sym typeface="Red Hat Display"/>
              </a:rPr>
              <a:t> </a:t>
            </a:r>
          </a:p>
          <a:p>
            <a:pPr marL="914400" lvl="1" indent="-330200">
              <a:lnSpc>
                <a:spcPct val="92000"/>
              </a:lnSpc>
              <a:buClr>
                <a:schemeClr val="accent1"/>
              </a:buClr>
              <a:buSzPts val="1600"/>
              <a:buFont typeface="Red Hat Display"/>
              <a:buChar char="-"/>
            </a:pPr>
            <a:r>
              <a:rPr lang="en-US" sz="1500" dirty="0">
                <a:latin typeface="Red Hat Display"/>
                <a:ea typeface="Red Hat Display"/>
                <a:cs typeface="Red Hat Display"/>
                <a:sym typeface="Red Hat Display"/>
              </a:rPr>
              <a:t>Defined per implementation</a:t>
            </a:r>
          </a:p>
          <a:p>
            <a:pPr marL="914400" lvl="1" indent="-330200">
              <a:lnSpc>
                <a:spcPct val="92000"/>
              </a:lnSpc>
              <a:buClr>
                <a:schemeClr val="accent1"/>
              </a:buClr>
              <a:buSzPts val="1600"/>
              <a:buFont typeface="Red Hat Display"/>
              <a:buChar char="-"/>
            </a:pPr>
            <a:r>
              <a:rPr lang="en-US" sz="1500" dirty="0">
                <a:latin typeface="Red Hat Display"/>
                <a:ea typeface="Red Hat Display"/>
                <a:cs typeface="Red Hat Display"/>
                <a:sym typeface="Red Hat Display"/>
              </a:rPr>
              <a:t>HIPAA compliant </a:t>
            </a:r>
          </a:p>
          <a:p>
            <a:pPr marL="914400" lvl="1" indent="-330200">
              <a:lnSpc>
                <a:spcPct val="92000"/>
              </a:lnSpc>
              <a:buClr>
                <a:schemeClr val="accent1"/>
              </a:buClr>
              <a:buSzPts val="1600"/>
              <a:buFont typeface="Red Hat Display"/>
              <a:buChar char="-"/>
            </a:pPr>
            <a:r>
              <a:rPr lang="en-US" sz="1500" dirty="0">
                <a:latin typeface="Red Hat Display"/>
                <a:ea typeface="Red Hat Display"/>
                <a:cs typeface="Red Hat Display"/>
                <a:sym typeface="Red Hat Display"/>
              </a:rPr>
              <a:t>All connectivity settings are managed through deployment, sensitive settings are ONLY deployed as secrets within technology and can only be changed via deployment</a:t>
            </a:r>
          </a:p>
          <a:p>
            <a:pPr marL="127000" lvl="0" algn="l" rtl="0">
              <a:lnSpc>
                <a:spcPct val="92000"/>
              </a:lnSpc>
              <a:spcBef>
                <a:spcPts val="0"/>
              </a:spcBef>
              <a:spcAft>
                <a:spcPts val="0"/>
              </a:spcAft>
              <a:buClr>
                <a:schemeClr val="accent1"/>
              </a:buClr>
              <a:buSzPts val="1600"/>
            </a:pPr>
            <a:endParaRPr lang="en-US" sz="1500" dirty="0">
              <a:latin typeface="Red Hat Display"/>
              <a:ea typeface="Red Hat Display"/>
              <a:cs typeface="Red Hat Display"/>
              <a:sym typeface="Red Hat Display"/>
            </a:endParaRPr>
          </a:p>
          <a:p>
            <a:pPr marL="457200" lvl="0" indent="-330200" algn="l" rtl="0">
              <a:lnSpc>
                <a:spcPct val="92000"/>
              </a:lnSpc>
              <a:spcBef>
                <a:spcPts val="0"/>
              </a:spcBef>
              <a:spcAft>
                <a:spcPts val="0"/>
              </a:spcAft>
              <a:buClr>
                <a:schemeClr val="accent1"/>
              </a:buClr>
              <a:buSzPts val="1600"/>
              <a:buFont typeface="Red Hat Display"/>
              <a:buChar char="-"/>
            </a:pPr>
            <a:r>
              <a:rPr lang="en-US" sz="1500" dirty="0">
                <a:solidFill>
                  <a:srgbClr val="FF0000"/>
                </a:solidFill>
                <a:latin typeface="Red Hat Display"/>
                <a:ea typeface="Red Hat Display"/>
                <a:cs typeface="Red Hat Display"/>
                <a:sym typeface="Red Hat Display"/>
              </a:rPr>
              <a:t>Scalability</a:t>
            </a:r>
            <a:r>
              <a:rPr lang="en-US" sz="1500" dirty="0">
                <a:latin typeface="Red Hat Display"/>
                <a:ea typeface="Red Hat Display"/>
                <a:cs typeface="Red Hat Display"/>
                <a:sym typeface="Red Hat Display"/>
              </a:rPr>
              <a:t> </a:t>
            </a:r>
          </a:p>
          <a:p>
            <a:pPr marL="914400" lvl="1" indent="-330200">
              <a:lnSpc>
                <a:spcPct val="92000"/>
              </a:lnSpc>
              <a:buClr>
                <a:schemeClr val="accent1"/>
              </a:buClr>
              <a:buSzPts val="1600"/>
              <a:buFont typeface="Red Hat Display"/>
              <a:buChar char="-"/>
            </a:pPr>
            <a:r>
              <a:rPr lang="en-US" sz="1500" dirty="0">
                <a:latin typeface="Red Hat Display"/>
                <a:ea typeface="Red Hat Display"/>
                <a:cs typeface="Red Hat Display"/>
                <a:sym typeface="Red Hat Display"/>
              </a:rPr>
              <a:t>Tunable by component and implementation </a:t>
            </a:r>
          </a:p>
          <a:p>
            <a:pPr marL="127000" lvl="0" algn="l" rtl="0">
              <a:lnSpc>
                <a:spcPct val="92000"/>
              </a:lnSpc>
              <a:spcBef>
                <a:spcPts val="0"/>
              </a:spcBef>
              <a:spcAft>
                <a:spcPts val="0"/>
              </a:spcAft>
              <a:buClr>
                <a:schemeClr val="accent1"/>
              </a:buClr>
              <a:buSzPts val="1600"/>
            </a:pPr>
            <a:r>
              <a:rPr lang="en-US" sz="1500" dirty="0">
                <a:latin typeface="Red Hat Display"/>
                <a:ea typeface="Red Hat Display"/>
                <a:cs typeface="Red Hat Display"/>
                <a:sym typeface="Red Hat Display"/>
              </a:rPr>
              <a:t> </a:t>
            </a:r>
          </a:p>
          <a:p>
            <a:pPr marL="457200" lvl="0" indent="-317500">
              <a:lnSpc>
                <a:spcPct val="92000"/>
              </a:lnSpc>
              <a:buClr>
                <a:schemeClr val="accent1"/>
              </a:buClr>
              <a:buSzPts val="1400"/>
              <a:buFont typeface="Red Hat Display"/>
              <a:buChar char="-"/>
            </a:pPr>
            <a:r>
              <a:rPr lang="en-US" sz="1500" dirty="0">
                <a:solidFill>
                  <a:srgbClr val="FF0000"/>
                </a:solidFill>
                <a:latin typeface="Red Hat Display"/>
                <a:ea typeface="Red Hat Display"/>
                <a:cs typeface="Red Hat Display"/>
                <a:sym typeface="Red Hat Display"/>
              </a:rPr>
              <a:t>Extensibility</a:t>
            </a:r>
            <a:r>
              <a:rPr lang="en-US" sz="1500" dirty="0">
                <a:latin typeface="Red Hat Display"/>
                <a:ea typeface="Red Hat Display"/>
                <a:cs typeface="Red Hat Display"/>
                <a:sym typeface="Red Hat Display"/>
              </a:rPr>
              <a:t> (As A Service Mindset)</a:t>
            </a:r>
          </a:p>
          <a:p>
            <a:pPr marL="914400" lvl="1" indent="-317500">
              <a:lnSpc>
                <a:spcPct val="92000"/>
              </a:lnSpc>
              <a:buClr>
                <a:schemeClr val="accent1"/>
              </a:buClr>
              <a:buSzPts val="1400"/>
              <a:buFont typeface="Red Hat Display"/>
              <a:buChar char="-"/>
            </a:pPr>
            <a:r>
              <a:rPr lang="en-US" sz="1500" dirty="0">
                <a:latin typeface="Red Hat Display"/>
                <a:ea typeface="Red Hat Display"/>
                <a:cs typeface="Red Hat Display"/>
                <a:sym typeface="Red Hat Display"/>
              </a:rPr>
              <a:t>Event driven focus based on implementation and processing needs</a:t>
            </a:r>
          </a:p>
          <a:p>
            <a:pPr marL="596900" lvl="1">
              <a:lnSpc>
                <a:spcPct val="92000"/>
              </a:lnSpc>
              <a:buClr>
                <a:schemeClr val="accent1"/>
              </a:buClr>
              <a:buSzPts val="1400"/>
            </a:pPr>
            <a:endParaRPr lang="en-US" sz="15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1500" dirty="0">
                <a:latin typeface="Red Hat Display"/>
                <a:ea typeface="Red Hat Display"/>
                <a:cs typeface="Red Hat Display"/>
                <a:sym typeface="Red Hat Display"/>
              </a:rPr>
              <a:t>Data integration with application development, application integration and data science enablement in one offering</a:t>
            </a:r>
          </a:p>
          <a:p>
            <a:pPr marL="457200" lvl="0" indent="0" algn="l" rtl="0">
              <a:lnSpc>
                <a:spcPct val="92000"/>
              </a:lnSpc>
              <a:spcBef>
                <a:spcPts val="0"/>
              </a:spcBef>
              <a:spcAft>
                <a:spcPts val="0"/>
              </a:spcAft>
              <a:buNone/>
            </a:pPr>
            <a:endParaRPr lang="en-US" sz="15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1500" dirty="0">
                <a:latin typeface="Red Hat Display"/>
                <a:ea typeface="Red Hat Display"/>
                <a:cs typeface="Red Hat Display"/>
                <a:sym typeface="Red Hat Display"/>
              </a:rPr>
              <a:t>Industry and technology standards focus for consistency and ease of maintenance </a:t>
            </a:r>
          </a:p>
          <a:p>
            <a:pPr marL="457200" lvl="0" indent="0" algn="l" rtl="0">
              <a:lnSpc>
                <a:spcPct val="92000"/>
              </a:lnSpc>
              <a:spcBef>
                <a:spcPts val="0"/>
              </a:spcBef>
              <a:spcAft>
                <a:spcPts val="0"/>
              </a:spcAft>
              <a:buNone/>
            </a:pPr>
            <a:endParaRPr lang="en-US" sz="1500" dirty="0">
              <a:latin typeface="Red Hat Display"/>
              <a:ea typeface="Red Hat Display"/>
              <a:cs typeface="Red Hat Display"/>
              <a:sym typeface="Red Hat Display"/>
            </a:endParaRPr>
          </a:p>
          <a:p>
            <a:pPr marL="914400" lvl="1" indent="-317500">
              <a:lnSpc>
                <a:spcPct val="92000"/>
              </a:lnSpc>
              <a:buClr>
                <a:schemeClr val="accent1"/>
              </a:buClr>
              <a:buSzPts val="1400"/>
              <a:buFont typeface="Red Hat Display"/>
              <a:buChar char="-"/>
            </a:pPr>
            <a:r>
              <a:rPr lang="en-US" sz="1500" dirty="0">
                <a:latin typeface="Red Hat Display"/>
                <a:ea typeface="Red Hat Display"/>
                <a:cs typeface="Red Hat Display"/>
                <a:sym typeface="Red Hat Display"/>
              </a:rPr>
              <a:t>Leverage numerous industry adopted tools for improved operational insight</a:t>
            </a:r>
          </a:p>
          <a:p>
            <a:pPr marL="457200" lvl="0" indent="-330200" algn="l" rtl="0">
              <a:lnSpc>
                <a:spcPct val="92000"/>
              </a:lnSpc>
              <a:spcBef>
                <a:spcPts val="0"/>
              </a:spcBef>
              <a:spcAft>
                <a:spcPts val="0"/>
              </a:spcAft>
              <a:buClr>
                <a:schemeClr val="accent1"/>
              </a:buClr>
              <a:buSzPts val="1600"/>
              <a:buFont typeface="Red Hat Display"/>
              <a:buChar char="-"/>
            </a:pPr>
            <a:endParaRPr sz="1500" dirty="0">
              <a:latin typeface="Red Hat Display"/>
              <a:ea typeface="Red Hat Display"/>
              <a:cs typeface="Red Hat Display"/>
              <a:sym typeface="Red Hat Display"/>
            </a:endParaRPr>
          </a:p>
          <a:p>
            <a:pPr marL="457200" lvl="0" indent="0" algn="l" rtl="0">
              <a:lnSpc>
                <a:spcPct val="92000"/>
              </a:lnSpc>
              <a:spcBef>
                <a:spcPts val="0"/>
              </a:spcBef>
              <a:spcAft>
                <a:spcPts val="0"/>
              </a:spcAft>
              <a:buNone/>
            </a:pPr>
            <a:endParaRPr sz="1500" dirty="0">
              <a:latin typeface="Red Hat Display"/>
              <a:ea typeface="Red Hat Display"/>
              <a:cs typeface="Red Hat Display"/>
              <a:sym typeface="Red Hat Display"/>
            </a:endParaRPr>
          </a:p>
        </p:txBody>
      </p:sp>
      <p:pic>
        <p:nvPicPr>
          <p:cNvPr id="21" name="Google Shape;1091;p63">
            <a:extLst>
              <a:ext uri="{FF2B5EF4-FFF2-40B4-BE49-F238E27FC236}">
                <a16:creationId xmlns:a16="http://schemas.microsoft.com/office/drawing/2014/main" id="{770614E5-2996-7A8E-A0DA-19DA2E25B729}"/>
              </a:ext>
            </a:extLst>
          </p:cNvPr>
          <p:cNvPicPr preferRelativeResize="0"/>
          <p:nvPr/>
        </p:nvPicPr>
        <p:blipFill rotWithShape="1">
          <a:blip r:embed="rId2">
            <a:alphaModFix/>
          </a:blip>
          <a:srcRect/>
          <a:stretch/>
        </p:blipFill>
        <p:spPr>
          <a:xfrm>
            <a:off x="6907696" y="1064178"/>
            <a:ext cx="4969247" cy="5193492"/>
          </a:xfrm>
          <a:prstGeom prst="rect">
            <a:avLst/>
          </a:prstGeom>
          <a:noFill/>
          <a:ln>
            <a:noFill/>
          </a:ln>
        </p:spPr>
      </p:pic>
      <p:sp>
        <p:nvSpPr>
          <p:cNvPr id="3" name="Slide Number Placeholder 2">
            <a:extLst>
              <a:ext uri="{FF2B5EF4-FFF2-40B4-BE49-F238E27FC236}">
                <a16:creationId xmlns:a16="http://schemas.microsoft.com/office/drawing/2014/main" id="{D9EDEF78-641D-7896-6CA6-62F077790690}"/>
              </a:ext>
            </a:extLst>
          </p:cNvPr>
          <p:cNvSpPr>
            <a:spLocks noGrp="1"/>
          </p:cNvSpPr>
          <p:nvPr>
            <p:ph type="sldNum" sz="quarter" idx="12"/>
          </p:nvPr>
        </p:nvSpPr>
        <p:spPr/>
        <p:txBody>
          <a:bodyPr/>
          <a:lstStyle/>
          <a:p>
            <a:fld id="{13977CFE-518C-4DE5-A6A8-72B8FCA09D3F}" type="slidenum">
              <a:rPr lang="en-US" smtClean="0"/>
              <a:t>10</a:t>
            </a:fld>
            <a:endParaRPr lang="en-US"/>
          </a:p>
        </p:txBody>
      </p:sp>
    </p:spTree>
    <p:extLst>
      <p:ext uri="{BB962C8B-B14F-4D97-AF65-F5344CB8AC3E}">
        <p14:creationId xmlns:p14="http://schemas.microsoft.com/office/powerpoint/2010/main" val="70200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9804287" cy="830997"/>
            <a:chOff x="1529280" y="203941"/>
            <a:chExt cx="98042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98042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Key Components in Data Approach</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51" name="Rectangle 50">
            <a:extLst>
              <a:ext uri="{FF2B5EF4-FFF2-40B4-BE49-F238E27FC236}">
                <a16:creationId xmlns:a16="http://schemas.microsoft.com/office/drawing/2014/main" id="{C06B8FBE-64D5-7F24-4B7F-CA28319D8343}"/>
              </a:ext>
            </a:extLst>
          </p:cNvPr>
          <p:cNvSpPr/>
          <p:nvPr/>
        </p:nvSpPr>
        <p:spPr>
          <a:xfrm>
            <a:off x="723337" y="2021141"/>
            <a:ext cx="2293651" cy="309078"/>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Data Connectivity/ Ingestion</a:t>
            </a:r>
          </a:p>
        </p:txBody>
      </p:sp>
      <p:sp>
        <p:nvSpPr>
          <p:cNvPr id="52" name="Rectangle 51">
            <a:extLst>
              <a:ext uri="{FF2B5EF4-FFF2-40B4-BE49-F238E27FC236}">
                <a16:creationId xmlns:a16="http://schemas.microsoft.com/office/drawing/2014/main" id="{84D386E0-84DA-857E-B88B-3E1F01A52F8A}"/>
              </a:ext>
            </a:extLst>
          </p:cNvPr>
          <p:cNvSpPr/>
          <p:nvPr/>
        </p:nvSpPr>
        <p:spPr>
          <a:xfrm>
            <a:off x="2969381" y="2021141"/>
            <a:ext cx="2069164" cy="296722"/>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Data Simulators</a:t>
            </a:r>
          </a:p>
        </p:txBody>
      </p:sp>
      <p:sp>
        <p:nvSpPr>
          <p:cNvPr id="53" name="Rectangle 52">
            <a:extLst>
              <a:ext uri="{FF2B5EF4-FFF2-40B4-BE49-F238E27FC236}">
                <a16:creationId xmlns:a16="http://schemas.microsoft.com/office/drawing/2014/main" id="{697CB87D-E752-D536-9A56-DE9895E95A11}"/>
              </a:ext>
            </a:extLst>
          </p:cNvPr>
          <p:cNvSpPr/>
          <p:nvPr/>
        </p:nvSpPr>
        <p:spPr>
          <a:xfrm>
            <a:off x="5554704" y="2021141"/>
            <a:ext cx="3055896" cy="296722"/>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Synthetic and </a:t>
            </a:r>
            <a:br>
              <a:rPr lang="en-IN" b="1" dirty="0">
                <a:solidFill>
                  <a:schemeClr val="tx1">
                    <a:lumMod val="85000"/>
                    <a:lumOff val="15000"/>
                  </a:schemeClr>
                </a:solidFill>
                <a:ea typeface="Open Sans" panose="020B0606030504020204" pitchFamily="34" charset="0"/>
                <a:cs typeface="Open Sans" panose="020B0606030504020204" pitchFamily="34" charset="0"/>
              </a:rPr>
            </a:br>
            <a:r>
              <a:rPr lang="en-IN" b="1" dirty="0">
                <a:solidFill>
                  <a:schemeClr val="tx1">
                    <a:lumMod val="85000"/>
                    <a:lumOff val="15000"/>
                  </a:schemeClr>
                </a:solidFill>
                <a:ea typeface="Open Sans" panose="020B0606030504020204" pitchFamily="34" charset="0"/>
                <a:cs typeface="Open Sans" panose="020B0606030504020204" pitchFamily="34" charset="0"/>
              </a:rPr>
              <a:t>De-Identification/ Anonymization Data</a:t>
            </a:r>
          </a:p>
        </p:txBody>
      </p:sp>
      <p:sp>
        <p:nvSpPr>
          <p:cNvPr id="54" name="Rectangle 53">
            <a:extLst>
              <a:ext uri="{FF2B5EF4-FFF2-40B4-BE49-F238E27FC236}">
                <a16:creationId xmlns:a16="http://schemas.microsoft.com/office/drawing/2014/main" id="{B1352E1E-F366-94FA-847A-DBD559E06F70}"/>
              </a:ext>
            </a:extLst>
          </p:cNvPr>
          <p:cNvSpPr/>
          <p:nvPr/>
        </p:nvSpPr>
        <p:spPr>
          <a:xfrm>
            <a:off x="8934531" y="2021141"/>
            <a:ext cx="2387232" cy="296722"/>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Enterprise Data Enablement/Enrichment</a:t>
            </a:r>
          </a:p>
        </p:txBody>
      </p:sp>
      <p:cxnSp>
        <p:nvCxnSpPr>
          <p:cNvPr id="3" name="Straight Connector 2">
            <a:extLst>
              <a:ext uri="{FF2B5EF4-FFF2-40B4-BE49-F238E27FC236}">
                <a16:creationId xmlns:a16="http://schemas.microsoft.com/office/drawing/2014/main" id="{6C822FE8-9256-687B-B1AE-4B23CD46AE11}"/>
              </a:ext>
            </a:extLst>
          </p:cNvPr>
          <p:cNvCxnSpPr>
            <a:cxnSpLocks/>
          </p:cNvCxnSpPr>
          <p:nvPr/>
        </p:nvCxnSpPr>
        <p:spPr>
          <a:xfrm>
            <a:off x="767753" y="5607439"/>
            <a:ext cx="422169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4A3980FF-9718-73C8-82E9-F825EC909369}"/>
              </a:ext>
            </a:extLst>
          </p:cNvPr>
          <p:cNvCxnSpPr>
            <a:cxnSpLocks/>
          </p:cNvCxnSpPr>
          <p:nvPr/>
        </p:nvCxnSpPr>
        <p:spPr>
          <a:xfrm>
            <a:off x="7261319" y="5607439"/>
            <a:ext cx="422169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8" name="Rectangle 7">
            <a:extLst>
              <a:ext uri="{FF2B5EF4-FFF2-40B4-BE49-F238E27FC236}">
                <a16:creationId xmlns:a16="http://schemas.microsoft.com/office/drawing/2014/main" id="{8152D20C-545B-EE5B-05D8-95B81F36CBE5}"/>
              </a:ext>
            </a:extLst>
          </p:cNvPr>
          <p:cNvSpPr/>
          <p:nvPr/>
        </p:nvSpPr>
        <p:spPr>
          <a:xfrm>
            <a:off x="5277678" y="5459078"/>
            <a:ext cx="1466638" cy="296722"/>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Auditing / Error Handling </a:t>
            </a:r>
          </a:p>
        </p:txBody>
      </p:sp>
      <p:cxnSp>
        <p:nvCxnSpPr>
          <p:cNvPr id="9" name="Straight Connector 8">
            <a:extLst>
              <a:ext uri="{FF2B5EF4-FFF2-40B4-BE49-F238E27FC236}">
                <a16:creationId xmlns:a16="http://schemas.microsoft.com/office/drawing/2014/main" id="{3D43C5DF-DFA7-1DA8-C5CF-3AA274C794D2}"/>
              </a:ext>
            </a:extLst>
          </p:cNvPr>
          <p:cNvCxnSpPr>
            <a:cxnSpLocks/>
          </p:cNvCxnSpPr>
          <p:nvPr/>
        </p:nvCxnSpPr>
        <p:spPr>
          <a:xfrm>
            <a:off x="767753" y="1542265"/>
            <a:ext cx="422169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A5047C74-0390-6E40-257E-FC4948DC0819}"/>
              </a:ext>
            </a:extLst>
          </p:cNvPr>
          <p:cNvCxnSpPr>
            <a:cxnSpLocks/>
          </p:cNvCxnSpPr>
          <p:nvPr/>
        </p:nvCxnSpPr>
        <p:spPr>
          <a:xfrm>
            <a:off x="7261319" y="1542265"/>
            <a:ext cx="422169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9486420E-860C-04C2-668F-F70630CE8A3A}"/>
              </a:ext>
            </a:extLst>
          </p:cNvPr>
          <p:cNvSpPr/>
          <p:nvPr/>
        </p:nvSpPr>
        <p:spPr>
          <a:xfrm>
            <a:off x="5277678" y="1393904"/>
            <a:ext cx="1466638" cy="296722"/>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Security</a:t>
            </a:r>
          </a:p>
        </p:txBody>
      </p:sp>
      <p:sp>
        <p:nvSpPr>
          <p:cNvPr id="18" name="TextBox 17">
            <a:extLst>
              <a:ext uri="{FF2B5EF4-FFF2-40B4-BE49-F238E27FC236}">
                <a16:creationId xmlns:a16="http://schemas.microsoft.com/office/drawing/2014/main" id="{F77F1F12-F476-1B47-47E0-9ED5BB2F80B9}"/>
              </a:ext>
            </a:extLst>
          </p:cNvPr>
          <p:cNvSpPr txBox="1"/>
          <p:nvPr/>
        </p:nvSpPr>
        <p:spPr>
          <a:xfrm>
            <a:off x="806487" y="2792637"/>
            <a:ext cx="2459528" cy="2289729"/>
          </a:xfrm>
          <a:prstGeom prst="rect">
            <a:avLst/>
          </a:prstGeom>
          <a:noFill/>
        </p:spPr>
        <p:txBody>
          <a:bodyPr wrap="square" rtlCol="0">
            <a:spAutoFit/>
          </a:bodyPr>
          <a:lstStyle/>
          <a:p>
            <a:pPr marL="0" lvl="0" indent="0" algn="l" rtl="0">
              <a:lnSpc>
                <a:spcPct val="92000"/>
              </a:lnSpc>
              <a:spcBef>
                <a:spcPts val="0"/>
              </a:spcBef>
              <a:spcAft>
                <a:spcPts val="0"/>
              </a:spcAft>
              <a:buNone/>
            </a:pP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Cloud</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CMS Blue Button</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CMS Interoperability</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EDI</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HL7</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SAP</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Connect Third Party</a:t>
            </a:r>
          </a:p>
          <a:p>
            <a:endParaRPr lang="en-US" sz="1400" dirty="0"/>
          </a:p>
        </p:txBody>
      </p:sp>
      <p:sp>
        <p:nvSpPr>
          <p:cNvPr id="19" name="TextBox 18">
            <a:extLst>
              <a:ext uri="{FF2B5EF4-FFF2-40B4-BE49-F238E27FC236}">
                <a16:creationId xmlns:a16="http://schemas.microsoft.com/office/drawing/2014/main" id="{A3B11B54-8DC8-3B33-253C-C2D758C02319}"/>
              </a:ext>
            </a:extLst>
          </p:cNvPr>
          <p:cNvSpPr txBox="1"/>
          <p:nvPr/>
        </p:nvSpPr>
        <p:spPr>
          <a:xfrm>
            <a:off x="6010997" y="2792637"/>
            <a:ext cx="2459528" cy="902363"/>
          </a:xfrm>
          <a:prstGeom prst="rect">
            <a:avLst/>
          </a:prstGeom>
          <a:noFill/>
        </p:spPr>
        <p:txBody>
          <a:bodyPr wrap="square" rtlCol="0">
            <a:spAutoFit/>
          </a:bodyPr>
          <a:lstStyle/>
          <a:p>
            <a:pPr marL="0" lvl="0" indent="0" algn="l" rtl="0">
              <a:lnSpc>
                <a:spcPct val="92000"/>
              </a:lnSpc>
              <a:spcBef>
                <a:spcPts val="0"/>
              </a:spcBef>
              <a:spcAft>
                <a:spcPts val="0"/>
              </a:spcAft>
              <a:buNone/>
            </a:pP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DataSynthesis</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Defianz</a:t>
            </a:r>
          </a:p>
          <a:p>
            <a:endParaRPr lang="en-US" sz="1400" dirty="0"/>
          </a:p>
        </p:txBody>
      </p:sp>
      <p:sp>
        <p:nvSpPr>
          <p:cNvPr id="20" name="TextBox 19">
            <a:extLst>
              <a:ext uri="{FF2B5EF4-FFF2-40B4-BE49-F238E27FC236}">
                <a16:creationId xmlns:a16="http://schemas.microsoft.com/office/drawing/2014/main" id="{AC3D495B-D42A-4B45-341A-22F31BEFC378}"/>
              </a:ext>
            </a:extLst>
          </p:cNvPr>
          <p:cNvSpPr txBox="1"/>
          <p:nvPr/>
        </p:nvSpPr>
        <p:spPr>
          <a:xfrm>
            <a:off x="3186813" y="2792637"/>
            <a:ext cx="2459528" cy="1298753"/>
          </a:xfrm>
          <a:prstGeom prst="rect">
            <a:avLst/>
          </a:prstGeom>
          <a:noFill/>
        </p:spPr>
        <p:txBody>
          <a:bodyPr wrap="square" rtlCol="0">
            <a:spAutoFit/>
          </a:bodyPr>
          <a:lstStyle/>
          <a:p>
            <a:pPr marL="0" lvl="0" indent="0" algn="l" rtl="0">
              <a:lnSpc>
                <a:spcPct val="92000"/>
              </a:lnSpc>
              <a:spcBef>
                <a:spcPts val="0"/>
              </a:spcBef>
              <a:spcAft>
                <a:spcPts val="0"/>
              </a:spcAft>
              <a:buNone/>
            </a:pP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Simulate HL7</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Simulate FHIR</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Simulate Third Party</a:t>
            </a:r>
          </a:p>
          <a:p>
            <a:pPr marL="457200" lvl="0" indent="-336550" algn="l" rtl="0">
              <a:lnSpc>
                <a:spcPct val="92000"/>
              </a:lnSpc>
              <a:spcBef>
                <a:spcPts val="0"/>
              </a:spcBef>
              <a:spcAft>
                <a:spcPts val="0"/>
              </a:spcAft>
              <a:buClr>
                <a:schemeClr val="accent1"/>
              </a:buClr>
              <a:buSzPts val="1700"/>
              <a:buFont typeface="Red Hat Display"/>
              <a:buChar char="-"/>
            </a:pPr>
            <a:endParaRPr lang="en-US" sz="1400" dirty="0">
              <a:latin typeface="Red Hat Display"/>
              <a:ea typeface="Red Hat Display"/>
              <a:cs typeface="Red Hat Display"/>
              <a:sym typeface="Red Hat Display"/>
            </a:endParaRPr>
          </a:p>
          <a:p>
            <a:endParaRPr lang="en-US" sz="1400" dirty="0"/>
          </a:p>
        </p:txBody>
      </p:sp>
      <p:sp>
        <p:nvSpPr>
          <p:cNvPr id="21" name="TextBox 20">
            <a:extLst>
              <a:ext uri="{FF2B5EF4-FFF2-40B4-BE49-F238E27FC236}">
                <a16:creationId xmlns:a16="http://schemas.microsoft.com/office/drawing/2014/main" id="{A1FC7DC7-E705-619E-B79A-BE7944BA94D6}"/>
              </a:ext>
            </a:extLst>
          </p:cNvPr>
          <p:cNvSpPr txBox="1"/>
          <p:nvPr/>
        </p:nvSpPr>
        <p:spPr>
          <a:xfrm>
            <a:off x="8685719" y="2792637"/>
            <a:ext cx="2459528" cy="2289729"/>
          </a:xfrm>
          <a:prstGeom prst="rect">
            <a:avLst/>
          </a:prstGeom>
          <a:noFill/>
        </p:spPr>
        <p:txBody>
          <a:bodyPr wrap="square" rtlCol="0">
            <a:spAutoFit/>
          </a:bodyPr>
          <a:lstStyle/>
          <a:p>
            <a:pPr marL="0" lvl="0" indent="0" algn="l" rtl="0">
              <a:lnSpc>
                <a:spcPct val="92000"/>
              </a:lnSpc>
              <a:spcBef>
                <a:spcPts val="0"/>
              </a:spcBef>
              <a:spcAft>
                <a:spcPts val="0"/>
              </a:spcAft>
              <a:buNone/>
            </a:pP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err="1">
                <a:latin typeface="Red Hat Display"/>
                <a:ea typeface="Red Hat Display"/>
                <a:cs typeface="Red Hat Display"/>
                <a:sym typeface="Red Hat Display"/>
              </a:rPr>
              <a:t>DataTier</a:t>
            </a: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DMN-Routing</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IMO-Terms</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Public Cloud</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err="1">
                <a:latin typeface="Red Hat Display"/>
                <a:ea typeface="Red Hat Display"/>
                <a:cs typeface="Red Hat Display"/>
                <a:sym typeface="Red Hat Display"/>
              </a:rPr>
              <a:t>CernerAPIs</a:t>
            </a:r>
            <a:endParaRPr lang="en-US" sz="14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OMOP Persistence</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FHIR Bundle Processor</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Intelligent Router</a:t>
            </a:r>
          </a:p>
          <a:p>
            <a:pPr marL="457200" lvl="0" indent="-336550" algn="l" rtl="0">
              <a:lnSpc>
                <a:spcPct val="92000"/>
              </a:lnSpc>
              <a:spcBef>
                <a:spcPts val="0"/>
              </a:spcBef>
              <a:spcAft>
                <a:spcPts val="0"/>
              </a:spcAft>
              <a:buClr>
                <a:schemeClr val="accent1"/>
              </a:buClr>
              <a:buSzPts val="1700"/>
              <a:buFont typeface="Red Hat Display"/>
              <a:buChar char="-"/>
            </a:pPr>
            <a:r>
              <a:rPr lang="en-US" sz="1400" dirty="0">
                <a:latin typeface="Red Hat Display"/>
                <a:ea typeface="Red Hat Display"/>
                <a:cs typeface="Red Hat Display"/>
                <a:sym typeface="Red Hat Display"/>
              </a:rPr>
              <a:t>Notifier</a:t>
            </a:r>
          </a:p>
          <a:p>
            <a:endParaRPr lang="en-US" sz="1400" dirty="0"/>
          </a:p>
        </p:txBody>
      </p:sp>
      <p:sp>
        <p:nvSpPr>
          <p:cNvPr id="22" name="Slide Number Placeholder 21">
            <a:extLst>
              <a:ext uri="{FF2B5EF4-FFF2-40B4-BE49-F238E27FC236}">
                <a16:creationId xmlns:a16="http://schemas.microsoft.com/office/drawing/2014/main" id="{0448FC52-88A7-3F32-95D9-11C3F89D631A}"/>
              </a:ext>
            </a:extLst>
          </p:cNvPr>
          <p:cNvSpPr>
            <a:spLocks noGrp="1"/>
          </p:cNvSpPr>
          <p:nvPr>
            <p:ph type="sldNum" sz="quarter" idx="12"/>
          </p:nvPr>
        </p:nvSpPr>
        <p:spPr/>
        <p:txBody>
          <a:bodyPr/>
          <a:lstStyle/>
          <a:p>
            <a:fld id="{13977CFE-518C-4DE5-A6A8-72B8FCA09D3F}" type="slidenum">
              <a:rPr lang="en-US" smtClean="0"/>
              <a:t>11</a:t>
            </a:fld>
            <a:endParaRPr lang="en-US"/>
          </a:p>
        </p:txBody>
      </p:sp>
      <p:sp>
        <p:nvSpPr>
          <p:cNvPr id="26" name="TextBox 25">
            <a:extLst>
              <a:ext uri="{FF2B5EF4-FFF2-40B4-BE49-F238E27FC236}">
                <a16:creationId xmlns:a16="http://schemas.microsoft.com/office/drawing/2014/main" id="{53D6451B-8B2E-B55D-4F76-9543BC742B68}"/>
              </a:ext>
            </a:extLst>
          </p:cNvPr>
          <p:cNvSpPr txBox="1"/>
          <p:nvPr/>
        </p:nvSpPr>
        <p:spPr>
          <a:xfrm>
            <a:off x="870238" y="1568908"/>
            <a:ext cx="3890438" cy="369332"/>
          </a:xfrm>
          <a:prstGeom prst="rect">
            <a:avLst/>
          </a:prstGeom>
          <a:noFill/>
        </p:spPr>
        <p:txBody>
          <a:bodyPr wrap="square">
            <a:spAutoFit/>
          </a:bodyPr>
          <a:lstStyle/>
          <a:p>
            <a:r>
              <a:rPr lang="en-US" b="1" dirty="0">
                <a:solidFill>
                  <a:srgbClr val="FF0000"/>
                </a:solidFill>
                <a:latin typeface="Red Hat Text"/>
                <a:ea typeface="Red Hat Text"/>
                <a:cs typeface="Red Hat Text"/>
                <a:sym typeface="Red Hat Text"/>
              </a:rPr>
              <a:t>Integration Framework for HDF</a:t>
            </a:r>
            <a:endParaRPr lang="en-US" b="1" dirty="0">
              <a:solidFill>
                <a:srgbClr val="FF0000"/>
              </a:solidFill>
            </a:endParaRPr>
          </a:p>
        </p:txBody>
      </p:sp>
      <p:sp>
        <p:nvSpPr>
          <p:cNvPr id="27" name="TextBox 26">
            <a:extLst>
              <a:ext uri="{FF2B5EF4-FFF2-40B4-BE49-F238E27FC236}">
                <a16:creationId xmlns:a16="http://schemas.microsoft.com/office/drawing/2014/main" id="{47F4838D-F199-3ED4-8C96-2E376DD18F32}"/>
              </a:ext>
            </a:extLst>
          </p:cNvPr>
          <p:cNvSpPr txBox="1"/>
          <p:nvPr/>
        </p:nvSpPr>
        <p:spPr>
          <a:xfrm>
            <a:off x="7210656" y="1558115"/>
            <a:ext cx="3811681" cy="369332"/>
          </a:xfrm>
          <a:prstGeom prst="rect">
            <a:avLst/>
          </a:prstGeom>
          <a:noFill/>
        </p:spPr>
        <p:txBody>
          <a:bodyPr wrap="square">
            <a:spAutoFit/>
          </a:bodyPr>
          <a:lstStyle/>
          <a:p>
            <a:r>
              <a:rPr lang="en-US" b="1" dirty="0">
                <a:solidFill>
                  <a:srgbClr val="FF0000"/>
                </a:solidFill>
                <a:latin typeface="Red Hat Text"/>
                <a:ea typeface="Red Hat Text"/>
                <a:cs typeface="Red Hat Text"/>
                <a:sym typeface="Red Hat Text"/>
              </a:rPr>
              <a:t>Application Framework for HDF</a:t>
            </a:r>
            <a:endParaRPr lang="en-US" b="1" dirty="0">
              <a:solidFill>
                <a:srgbClr val="FF0000"/>
              </a:solidFill>
            </a:endParaRPr>
          </a:p>
        </p:txBody>
      </p:sp>
    </p:spTree>
    <p:extLst>
      <p:ext uri="{BB962C8B-B14F-4D97-AF65-F5344CB8AC3E}">
        <p14:creationId xmlns:p14="http://schemas.microsoft.com/office/powerpoint/2010/main" val="380744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41288" cy="830997"/>
            <a:chOff x="1529280" y="203941"/>
            <a:chExt cx="5641288"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41288"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Here is the Platform</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7" name="Google Shape;1122;p66">
            <a:extLst>
              <a:ext uri="{FF2B5EF4-FFF2-40B4-BE49-F238E27FC236}">
                <a16:creationId xmlns:a16="http://schemas.microsoft.com/office/drawing/2014/main" id="{C25B4C1D-D283-FA69-9BEF-4BFA1F3C506B}"/>
              </a:ext>
            </a:extLst>
          </p:cNvPr>
          <p:cNvSpPr txBox="1"/>
          <p:nvPr/>
        </p:nvSpPr>
        <p:spPr>
          <a:xfrm>
            <a:off x="767753" y="1346645"/>
            <a:ext cx="37620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accent1"/>
                </a:solidFill>
                <a:latin typeface="Red Hat Display"/>
                <a:ea typeface="Red Hat Display"/>
                <a:cs typeface="Red Hat Display"/>
                <a:sym typeface="Red Hat Display"/>
              </a:rPr>
              <a:t>Business Drivers</a:t>
            </a:r>
            <a:endParaRPr sz="1600" b="1" dirty="0">
              <a:solidFill>
                <a:schemeClr val="accent1"/>
              </a:solidFill>
              <a:latin typeface="Red Hat Display"/>
              <a:ea typeface="Red Hat Display"/>
              <a:cs typeface="Red Hat Display"/>
              <a:sym typeface="Red Hat Display"/>
            </a:endParaRPr>
          </a:p>
        </p:txBody>
      </p:sp>
      <p:sp>
        <p:nvSpPr>
          <p:cNvPr id="8" name="Google Shape;1123;p66">
            <a:extLst>
              <a:ext uri="{FF2B5EF4-FFF2-40B4-BE49-F238E27FC236}">
                <a16:creationId xmlns:a16="http://schemas.microsoft.com/office/drawing/2014/main" id="{DDCCC71F-000A-DD9C-8602-8595D1CC7C53}"/>
              </a:ext>
            </a:extLst>
          </p:cNvPr>
          <p:cNvSpPr txBox="1"/>
          <p:nvPr/>
        </p:nvSpPr>
        <p:spPr>
          <a:xfrm>
            <a:off x="767753" y="3749629"/>
            <a:ext cx="3407700" cy="29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accent1"/>
                </a:solidFill>
                <a:latin typeface="Red Hat Display"/>
                <a:ea typeface="Red Hat Display"/>
                <a:cs typeface="Red Hat Display"/>
                <a:sym typeface="Red Hat Display"/>
              </a:rPr>
              <a:t>Business Benefits</a:t>
            </a:r>
            <a:endParaRPr sz="1600" b="1" dirty="0">
              <a:solidFill>
                <a:schemeClr val="accent1"/>
              </a:solidFill>
              <a:latin typeface="Red Hat Display"/>
              <a:ea typeface="Red Hat Display"/>
              <a:cs typeface="Red Hat Display"/>
              <a:sym typeface="Red Hat Display"/>
            </a:endParaRPr>
          </a:p>
        </p:txBody>
      </p:sp>
      <p:sp>
        <p:nvSpPr>
          <p:cNvPr id="17" name="Google Shape;1111;p65">
            <a:extLst>
              <a:ext uri="{FF2B5EF4-FFF2-40B4-BE49-F238E27FC236}">
                <a16:creationId xmlns:a16="http://schemas.microsoft.com/office/drawing/2014/main" id="{3AB64F85-B6B3-56D8-D47A-E3FEAC5DCDF3}"/>
              </a:ext>
            </a:extLst>
          </p:cNvPr>
          <p:cNvSpPr txBox="1"/>
          <p:nvPr/>
        </p:nvSpPr>
        <p:spPr>
          <a:xfrm>
            <a:off x="674838" y="1512685"/>
            <a:ext cx="4063128" cy="2223655"/>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Modernize integration and application development capabilities</a:t>
            </a:r>
          </a:p>
          <a:p>
            <a:pPr marL="0" lvl="0" indent="0" algn="l" rtl="0">
              <a:lnSpc>
                <a:spcPct val="92000"/>
              </a:lnSpc>
              <a:spcBef>
                <a:spcPts val="0"/>
              </a:spcBef>
              <a:spcAft>
                <a:spcPts val="0"/>
              </a:spcAft>
              <a:buNone/>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Enable innovation while reducing risks to existing technologies</a:t>
            </a:r>
          </a:p>
          <a:p>
            <a:pPr marL="457200" lvl="0" indent="0" algn="l" rtl="0">
              <a:lnSpc>
                <a:spcPct val="92000"/>
              </a:lnSpc>
              <a:spcBef>
                <a:spcPts val="0"/>
              </a:spcBef>
              <a:spcAft>
                <a:spcPts val="0"/>
              </a:spcAft>
              <a:buNone/>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Data enablement / potential commoditization</a:t>
            </a:r>
          </a:p>
          <a:p>
            <a:pPr marL="457200" lvl="0" indent="0" algn="l" rtl="0">
              <a:lnSpc>
                <a:spcPct val="92000"/>
              </a:lnSpc>
              <a:spcBef>
                <a:spcPts val="0"/>
              </a:spcBef>
              <a:spcAft>
                <a:spcPts val="0"/>
              </a:spcAft>
              <a:buNone/>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Operational efficiency</a:t>
            </a:r>
          </a:p>
          <a:p>
            <a:pPr marL="457200" lvl="0" indent="-336550" algn="l" rtl="0">
              <a:lnSpc>
                <a:spcPct val="92000"/>
              </a:lnSpc>
              <a:spcBef>
                <a:spcPts val="0"/>
              </a:spcBef>
              <a:spcAft>
                <a:spcPts val="0"/>
              </a:spcAft>
              <a:buClr>
                <a:schemeClr val="accent1"/>
              </a:buClr>
              <a:buSzPts val="1700"/>
              <a:buFont typeface="Red Hat Display"/>
              <a:buChar char="-"/>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Cloud Innovation enablement</a:t>
            </a:r>
          </a:p>
        </p:txBody>
      </p:sp>
      <p:sp>
        <p:nvSpPr>
          <p:cNvPr id="18" name="Google Shape;1111;p65">
            <a:extLst>
              <a:ext uri="{FF2B5EF4-FFF2-40B4-BE49-F238E27FC236}">
                <a16:creationId xmlns:a16="http://schemas.microsoft.com/office/drawing/2014/main" id="{E2D4B51A-0A68-3FBD-433B-543E8E9F6BEC}"/>
              </a:ext>
            </a:extLst>
          </p:cNvPr>
          <p:cNvSpPr txBox="1"/>
          <p:nvPr/>
        </p:nvSpPr>
        <p:spPr>
          <a:xfrm>
            <a:off x="674837" y="3909856"/>
            <a:ext cx="4063129" cy="2223655"/>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Improved ROI and time to market – innovate at the speed of business with an as a service mindset</a:t>
            </a:r>
          </a:p>
          <a:p>
            <a:pPr marL="0" lvl="0" indent="0" algn="l" rtl="0">
              <a:lnSpc>
                <a:spcPct val="92000"/>
              </a:lnSpc>
              <a:spcBef>
                <a:spcPts val="0"/>
              </a:spcBef>
              <a:spcAft>
                <a:spcPts val="0"/>
              </a:spcAft>
              <a:buNone/>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Technology co-existence over replacement</a:t>
            </a:r>
          </a:p>
          <a:p>
            <a:pPr marL="457200" lvl="0" indent="-336550" algn="l" rtl="0">
              <a:lnSpc>
                <a:spcPct val="92000"/>
              </a:lnSpc>
              <a:spcBef>
                <a:spcPts val="0"/>
              </a:spcBef>
              <a:spcAft>
                <a:spcPts val="0"/>
              </a:spcAft>
              <a:buClr>
                <a:schemeClr val="accent1"/>
              </a:buClr>
              <a:buSzPts val="1700"/>
              <a:buFont typeface="Red Hat Display"/>
              <a:buChar char="-"/>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Event-driven healthcare: sensing and responding to real-time data</a:t>
            </a:r>
          </a:p>
          <a:p>
            <a:pPr marL="120650" lvl="0" algn="l" rtl="0">
              <a:lnSpc>
                <a:spcPct val="92000"/>
              </a:lnSpc>
              <a:spcBef>
                <a:spcPts val="0"/>
              </a:spcBef>
              <a:spcAft>
                <a:spcPts val="0"/>
              </a:spcAft>
              <a:buClr>
                <a:schemeClr val="accent1"/>
              </a:buClr>
              <a:buSzPts val="1700"/>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Secure/Scalable and Extensible</a:t>
            </a:r>
          </a:p>
          <a:p>
            <a:pPr marL="120650" lvl="0" algn="l" rtl="0">
              <a:lnSpc>
                <a:spcPct val="92000"/>
              </a:lnSpc>
              <a:spcBef>
                <a:spcPts val="0"/>
              </a:spcBef>
              <a:spcAft>
                <a:spcPts val="0"/>
              </a:spcAft>
              <a:buClr>
                <a:schemeClr val="accent1"/>
              </a:buClr>
              <a:buSzPts val="1700"/>
            </a:pPr>
            <a:endParaRPr lang="en-US" sz="1200" dirty="0">
              <a:latin typeface="Red Hat Display"/>
              <a:ea typeface="Red Hat Display"/>
              <a:cs typeface="Red Hat Display"/>
              <a:sym typeface="Red Hat Display"/>
            </a:endParaRPr>
          </a:p>
          <a:p>
            <a:pPr marL="457200" lvl="0" indent="-336550" algn="l" rtl="0">
              <a:lnSpc>
                <a:spcPct val="92000"/>
              </a:lnSpc>
              <a:spcBef>
                <a:spcPts val="0"/>
              </a:spcBef>
              <a:spcAft>
                <a:spcPts val="0"/>
              </a:spcAft>
              <a:buClr>
                <a:schemeClr val="accent1"/>
              </a:buClr>
              <a:buSzPts val="1700"/>
              <a:buFont typeface="Red Hat Display"/>
              <a:buChar char="-"/>
            </a:pPr>
            <a:r>
              <a:rPr lang="en-US" sz="1200" dirty="0">
                <a:latin typeface="Red Hat Display"/>
                <a:ea typeface="Red Hat Display"/>
                <a:cs typeface="Red Hat Display"/>
                <a:sym typeface="Red Hat Display"/>
              </a:rPr>
              <a:t>Public Cloud connectivity focused</a:t>
            </a:r>
          </a:p>
        </p:txBody>
      </p:sp>
      <p:sp>
        <p:nvSpPr>
          <p:cNvPr id="3" name="Slide Number Placeholder 2">
            <a:extLst>
              <a:ext uri="{FF2B5EF4-FFF2-40B4-BE49-F238E27FC236}">
                <a16:creationId xmlns:a16="http://schemas.microsoft.com/office/drawing/2014/main" id="{5FCBEB68-BDA5-0BA6-9B29-090EDF119056}"/>
              </a:ext>
            </a:extLst>
          </p:cNvPr>
          <p:cNvSpPr>
            <a:spLocks noGrp="1"/>
          </p:cNvSpPr>
          <p:nvPr>
            <p:ph type="sldNum" sz="quarter" idx="12"/>
          </p:nvPr>
        </p:nvSpPr>
        <p:spPr/>
        <p:txBody>
          <a:bodyPr/>
          <a:lstStyle/>
          <a:p>
            <a:fld id="{13977CFE-518C-4DE5-A6A8-72B8FCA09D3F}" type="slidenum">
              <a:rPr lang="en-US" smtClean="0"/>
              <a:t>12</a:t>
            </a:fld>
            <a:endParaRPr lang="en-US"/>
          </a:p>
        </p:txBody>
      </p:sp>
      <p:pic>
        <p:nvPicPr>
          <p:cNvPr id="15" name="Picture 14" descr="A picture containing diagram&#10;&#10;Description automatically generated">
            <a:extLst>
              <a:ext uri="{FF2B5EF4-FFF2-40B4-BE49-F238E27FC236}">
                <a16:creationId xmlns:a16="http://schemas.microsoft.com/office/drawing/2014/main" id="{445F4D24-F22D-C810-0570-08272A2A9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966" y="1022187"/>
            <a:ext cx="7390402" cy="5415558"/>
          </a:xfrm>
          <a:prstGeom prst="rect">
            <a:avLst/>
          </a:prstGeom>
        </p:spPr>
      </p:pic>
    </p:spTree>
    <p:extLst>
      <p:ext uri="{BB962C8B-B14F-4D97-AF65-F5344CB8AC3E}">
        <p14:creationId xmlns:p14="http://schemas.microsoft.com/office/powerpoint/2010/main" val="275663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3856710-8A20-4616-A7D2-E8C5A2CF44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04" y="165741"/>
            <a:ext cx="7351339" cy="6526519"/>
          </a:xfrm>
          <a:prstGeom prst="rect">
            <a:avLst/>
          </a:prstGeom>
        </p:spPr>
      </p:pic>
      <p:grpSp>
        <p:nvGrpSpPr>
          <p:cNvPr id="8" name="Group 7">
            <a:extLst>
              <a:ext uri="{FF2B5EF4-FFF2-40B4-BE49-F238E27FC236}">
                <a16:creationId xmlns:a16="http://schemas.microsoft.com/office/drawing/2014/main" id="{FFD574D2-4157-44CA-BB72-C32C9E706695}"/>
              </a:ext>
            </a:extLst>
          </p:cNvPr>
          <p:cNvGrpSpPr/>
          <p:nvPr/>
        </p:nvGrpSpPr>
        <p:grpSpPr>
          <a:xfrm>
            <a:off x="5419810" y="2055142"/>
            <a:ext cx="6134100" cy="2193718"/>
            <a:chOff x="5419810" y="1916643"/>
            <a:chExt cx="6134100" cy="2193718"/>
          </a:xfrm>
        </p:grpSpPr>
        <p:grpSp>
          <p:nvGrpSpPr>
            <p:cNvPr id="9" name="Group 8">
              <a:extLst>
                <a:ext uri="{FF2B5EF4-FFF2-40B4-BE49-F238E27FC236}">
                  <a16:creationId xmlns:a16="http://schemas.microsoft.com/office/drawing/2014/main" id="{01E54359-E181-4E78-8DE7-1B44F7366887}"/>
                </a:ext>
              </a:extLst>
            </p:cNvPr>
            <p:cNvGrpSpPr/>
            <p:nvPr/>
          </p:nvGrpSpPr>
          <p:grpSpPr>
            <a:xfrm>
              <a:off x="5419810" y="1916643"/>
              <a:ext cx="6134100" cy="2193718"/>
              <a:chOff x="5419810" y="1916643"/>
              <a:chExt cx="6134100" cy="2193718"/>
            </a:xfrm>
          </p:grpSpPr>
          <p:grpSp>
            <p:nvGrpSpPr>
              <p:cNvPr id="11" name="Group 10">
                <a:extLst>
                  <a:ext uri="{FF2B5EF4-FFF2-40B4-BE49-F238E27FC236}">
                    <a16:creationId xmlns:a16="http://schemas.microsoft.com/office/drawing/2014/main" id="{0D24F9E3-B67B-4219-892F-63DA056B9C9F}"/>
                  </a:ext>
                </a:extLst>
              </p:cNvPr>
              <p:cNvGrpSpPr/>
              <p:nvPr/>
            </p:nvGrpSpPr>
            <p:grpSpPr>
              <a:xfrm>
                <a:off x="5419810" y="1916643"/>
                <a:ext cx="6134100" cy="2193718"/>
                <a:chOff x="300717" y="537886"/>
                <a:chExt cx="6134100" cy="2193718"/>
              </a:xfrm>
            </p:grpSpPr>
            <p:sp>
              <p:nvSpPr>
                <p:cNvPr id="13" name="TextBox 12">
                  <a:extLst>
                    <a:ext uri="{FF2B5EF4-FFF2-40B4-BE49-F238E27FC236}">
                      <a16:creationId xmlns:a16="http://schemas.microsoft.com/office/drawing/2014/main" id="{3B60C859-3092-47AC-9DE2-C28F8819E9C8}"/>
                    </a:ext>
                  </a:extLst>
                </p:cNvPr>
                <p:cNvSpPr txBox="1"/>
                <p:nvPr/>
              </p:nvSpPr>
              <p:spPr>
                <a:xfrm>
                  <a:off x="1457171" y="537886"/>
                  <a:ext cx="497764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Real World Usage</a:t>
                  </a:r>
                  <a:endParaRPr lang="en-US" sz="4800" dirty="0">
                    <a:solidFill>
                      <a:schemeClr val="accent1"/>
                    </a:solidFill>
                    <a:latin typeface="Red Hat Display" panose="02010503040201060303" pitchFamily="2" charset="77"/>
                  </a:endParaRPr>
                </a:p>
              </p:txBody>
            </p:sp>
            <p:sp>
              <p:nvSpPr>
                <p:cNvPr id="14" name="TextBox 13">
                  <a:extLst>
                    <a:ext uri="{FF2B5EF4-FFF2-40B4-BE49-F238E27FC236}">
                      <a16:creationId xmlns:a16="http://schemas.microsoft.com/office/drawing/2014/main" id="{01CD84DE-B845-4590-86F2-9FC0FDDED073}"/>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5" name="Subtitle demo text">
                  <a:extLst>
                    <a:ext uri="{FF2B5EF4-FFF2-40B4-BE49-F238E27FC236}">
                      <a16:creationId xmlns:a16="http://schemas.microsoft.com/office/drawing/2014/main" id="{26B0AFDD-EA40-493C-A8F7-C2E63C2AB3CD}"/>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Implementation </a:t>
                  </a:r>
                  <a:r>
                    <a:rPr lang="en-US" sz="1800" b="0" dirty="0">
                      <a:solidFill>
                        <a:schemeClr val="tx1">
                          <a:lumMod val="85000"/>
                          <a:lumOff val="15000"/>
                        </a:schemeClr>
                      </a:solidFill>
                      <a:latin typeface="Red Hat Display" panose="02010503040201060303" pitchFamily="2" charset="77"/>
                      <a:cs typeface="Segoe UI" panose="020B0502040204020203" pitchFamily="34" charset="0"/>
                    </a:rPr>
                    <a:t>focused enabler</a:t>
                  </a: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2" name="Straight Connector 11">
                <a:extLst>
                  <a:ext uri="{FF2B5EF4-FFF2-40B4-BE49-F238E27FC236}">
                    <a16:creationId xmlns:a16="http://schemas.microsoft.com/office/drawing/2014/main" id="{3696ADE3-F405-48A2-8A3F-582BB7C0F453}"/>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TextBox 9">
              <a:extLst>
                <a:ext uri="{FF2B5EF4-FFF2-40B4-BE49-F238E27FC236}">
                  <a16:creationId xmlns:a16="http://schemas.microsoft.com/office/drawing/2014/main" id="{381B39CC-75CF-4BC5-9E3A-01B4E4632DE0}"/>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How Has it Been Used</a:t>
              </a:r>
            </a:p>
          </p:txBody>
        </p:sp>
      </p:grpSp>
      <p:sp>
        <p:nvSpPr>
          <p:cNvPr id="16" name="Freeform 16">
            <a:extLst>
              <a:ext uri="{FF2B5EF4-FFF2-40B4-BE49-F238E27FC236}">
                <a16:creationId xmlns:a16="http://schemas.microsoft.com/office/drawing/2014/main" id="{7707E450-C344-4ED4-9D67-29A8561192E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7CDB2C2-D375-4911-A1D5-B7FA4D2A0238}"/>
              </a:ext>
            </a:extLst>
          </p:cNvPr>
          <p:cNvGrpSpPr/>
          <p:nvPr/>
        </p:nvGrpSpPr>
        <p:grpSpPr>
          <a:xfrm>
            <a:off x="10748874" y="-373095"/>
            <a:ext cx="1829836" cy="1775895"/>
            <a:chOff x="10748874" y="-373095"/>
            <a:chExt cx="1829836" cy="1775895"/>
          </a:xfrm>
        </p:grpSpPr>
        <p:sp>
          <p:nvSpPr>
            <p:cNvPr id="24" name="Freeform: Shape 23">
              <a:extLst>
                <a:ext uri="{FF2B5EF4-FFF2-40B4-BE49-F238E27FC236}">
                  <a16:creationId xmlns:a16="http://schemas.microsoft.com/office/drawing/2014/main" id="{162A06F8-EF12-49AD-8513-EAE63B0C97E2}"/>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154EB03-091E-4265-A005-C4E55DCA529F}"/>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8256D8-5E3F-4FC3-9EBF-ADDA037BE27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3C1CBB60-7294-31A2-3863-4ED735BA3013}"/>
              </a:ext>
            </a:extLst>
          </p:cNvPr>
          <p:cNvSpPr>
            <a:spLocks noGrp="1"/>
          </p:cNvSpPr>
          <p:nvPr>
            <p:ph type="sldNum" sz="quarter" idx="12"/>
          </p:nvPr>
        </p:nvSpPr>
        <p:spPr/>
        <p:txBody>
          <a:bodyPr/>
          <a:lstStyle/>
          <a:p>
            <a:fld id="{13977CFE-518C-4DE5-A6A8-72B8FCA09D3F}" type="slidenum">
              <a:rPr lang="en-US" smtClean="0"/>
              <a:t>13</a:t>
            </a:fld>
            <a:endParaRPr lang="en-US"/>
          </a:p>
        </p:txBody>
      </p:sp>
    </p:spTree>
    <p:extLst>
      <p:ext uri="{BB962C8B-B14F-4D97-AF65-F5344CB8AC3E}">
        <p14:creationId xmlns:p14="http://schemas.microsoft.com/office/powerpoint/2010/main" val="81840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812028" cy="830997"/>
            <a:chOff x="1529280" y="203941"/>
            <a:chExt cx="8812028"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812028"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Common Use Cases Supported</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1157;p69">
            <a:extLst>
              <a:ext uri="{FF2B5EF4-FFF2-40B4-BE49-F238E27FC236}">
                <a16:creationId xmlns:a16="http://schemas.microsoft.com/office/drawing/2014/main" id="{0933ECCA-9EEF-FA94-B590-5DA0A7B73AF4}"/>
              </a:ext>
            </a:extLst>
          </p:cNvPr>
          <p:cNvSpPr txBox="1"/>
          <p:nvPr/>
        </p:nvSpPr>
        <p:spPr>
          <a:xfrm>
            <a:off x="952500" y="1206838"/>
            <a:ext cx="4056822" cy="655561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General HL7 v2.x and CCDA</a:t>
            </a:r>
            <a:r>
              <a:rPr lang="en-US" dirty="0">
                <a:solidFill>
                  <a:schemeClr val="dk1"/>
                </a:solidFill>
                <a:latin typeface="Red Hat Text"/>
                <a:ea typeface="Red Hat Text"/>
                <a:cs typeface="Red Hat Text"/>
                <a:sym typeface="Red Hat Text"/>
              </a:rPr>
              <a:t> (with conversions to FHIR)</a:t>
            </a:r>
          </a:p>
          <a:p>
            <a:pPr marL="457200" lvl="0" indent="-317500" algn="l" rtl="0">
              <a:spcBef>
                <a:spcPts val="0"/>
              </a:spcBef>
              <a:spcAft>
                <a:spcPts val="0"/>
              </a:spcAft>
              <a:buClr>
                <a:schemeClr val="accent1"/>
              </a:buClr>
              <a:buSzPts val="1400"/>
              <a:buFont typeface="Red Hat Text"/>
              <a:buChar char="-"/>
            </a:pPr>
            <a:endParaRPr lang="en-US" dirty="0">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solidFill>
                  <a:schemeClr val="dk1"/>
                </a:solidFill>
                <a:latin typeface="Red Hat Text"/>
                <a:ea typeface="Red Hat Text"/>
                <a:cs typeface="Red Hat Text"/>
                <a:sym typeface="Red Hat Text"/>
              </a:rPr>
              <a:t>FHIR Resource processing</a:t>
            </a:r>
            <a:br>
              <a:rPr lang="en-US" dirty="0">
                <a:solidFill>
                  <a:schemeClr val="dk1"/>
                </a:solidFill>
                <a:latin typeface="Red Hat Text"/>
                <a:ea typeface="Red Hat Text"/>
                <a:cs typeface="Red Hat Text"/>
                <a:sym typeface="Red Hat Text"/>
              </a:rPr>
            </a:br>
            <a:endParaRPr lang="en-US" dirty="0">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solidFill>
                  <a:schemeClr val="dk1"/>
                </a:solidFill>
                <a:latin typeface="Red Hat Text"/>
                <a:ea typeface="Red Hat Text"/>
                <a:cs typeface="Red Hat Text"/>
                <a:sym typeface="Red Hat Text"/>
              </a:rPr>
              <a:t>EDI HIPAA messages</a:t>
            </a:r>
          </a:p>
          <a:p>
            <a:pPr marL="139700" lvl="0" algn="l" rtl="0">
              <a:spcBef>
                <a:spcPts val="0"/>
              </a:spcBef>
              <a:spcAft>
                <a:spcPts val="0"/>
              </a:spcAft>
              <a:buClr>
                <a:schemeClr val="accent1"/>
              </a:buClr>
              <a:buSzPts val="1400"/>
            </a:pPr>
            <a:endParaRPr lang="en-US" dirty="0">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solidFill>
                  <a:schemeClr val="dk1"/>
                </a:solidFill>
                <a:latin typeface="Red Hat Text"/>
                <a:ea typeface="Red Hat Text"/>
                <a:cs typeface="Red Hat Text"/>
                <a:sym typeface="Red Hat Text"/>
              </a:rPr>
              <a:t>Medical Device data</a:t>
            </a:r>
          </a:p>
          <a:p>
            <a:pPr marL="139700" lvl="0" algn="l" rtl="0">
              <a:spcBef>
                <a:spcPts val="0"/>
              </a:spcBef>
              <a:spcAft>
                <a:spcPts val="0"/>
              </a:spcAft>
              <a:buClr>
                <a:schemeClr val="accent1"/>
              </a:buClr>
              <a:buSzPts val="1400"/>
            </a:pPr>
            <a:endParaRPr lang="en-US" dirty="0">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err="1">
                <a:solidFill>
                  <a:schemeClr val="dk1"/>
                </a:solidFill>
                <a:latin typeface="Red Hat Text"/>
                <a:ea typeface="Red Hat Text"/>
                <a:cs typeface="Red Hat Text"/>
                <a:sym typeface="Red Hat Text"/>
              </a:rPr>
              <a:t>sFTP</a:t>
            </a:r>
            <a:r>
              <a:rPr lang="en-US" dirty="0">
                <a:solidFill>
                  <a:schemeClr val="dk1"/>
                </a:solidFill>
                <a:latin typeface="Red Hat Text"/>
                <a:ea typeface="Red Hat Text"/>
                <a:cs typeface="Red Hat Text"/>
                <a:sym typeface="Red Hat Text"/>
              </a:rPr>
              <a:t>/Files data processing and streaming</a:t>
            </a:r>
          </a:p>
          <a:p>
            <a:pPr marL="457200" lvl="0" indent="-317500" algn="l" rtl="0">
              <a:spcBef>
                <a:spcPts val="0"/>
              </a:spcBef>
              <a:spcAft>
                <a:spcPts val="0"/>
              </a:spcAft>
              <a:buClr>
                <a:schemeClr val="accent1"/>
              </a:buClr>
              <a:buSzPts val="1400"/>
              <a:buFont typeface="Red Hat Text"/>
              <a:buChar char="-"/>
            </a:pPr>
            <a:endParaRPr lang="en-US" dirty="0">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latin typeface="Red Hat Text"/>
                <a:ea typeface="Red Hat Text"/>
                <a:cs typeface="Red Hat Text"/>
                <a:sym typeface="Red Hat Text"/>
              </a:rPr>
              <a:t>RDBMS connectivity to streaming events</a:t>
            </a: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457200" lvl="0" indent="-317500" algn="l" rtl="0">
              <a:spcBef>
                <a:spcPts val="0"/>
              </a:spcBef>
              <a:spcAft>
                <a:spcPts val="0"/>
              </a:spcAft>
              <a:buClr>
                <a:schemeClr val="accent1"/>
              </a:buClr>
              <a:buSzPts val="1400"/>
              <a:buFont typeface="Red Hat Text"/>
              <a:buChar char="-"/>
            </a:pPr>
            <a:r>
              <a:rPr lang="en-US" dirty="0">
                <a:solidFill>
                  <a:schemeClr val="dk1"/>
                </a:solidFill>
                <a:latin typeface="Red Hat Text"/>
                <a:ea typeface="Red Hat Text"/>
                <a:cs typeface="Red Hat Text"/>
                <a:sym typeface="Red Hat Text"/>
              </a:rPr>
              <a:t>Public Cloud PaaS/SaaS services enablement</a:t>
            </a: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45720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sz="1800" dirty="0">
              <a:latin typeface="Red Hat Display"/>
              <a:ea typeface="Red Hat Display"/>
              <a:cs typeface="Red Hat Display"/>
              <a:sym typeface="Red Hat Display"/>
            </a:endParaRPr>
          </a:p>
        </p:txBody>
      </p:sp>
      <p:pic>
        <p:nvPicPr>
          <p:cNvPr id="6" name="Google Shape;1158;p69">
            <a:extLst>
              <a:ext uri="{FF2B5EF4-FFF2-40B4-BE49-F238E27FC236}">
                <a16:creationId xmlns:a16="http://schemas.microsoft.com/office/drawing/2014/main" id="{64D0715C-975F-4D34-61D5-7D7367D5F3C3}"/>
              </a:ext>
            </a:extLst>
          </p:cNvPr>
          <p:cNvPicPr preferRelativeResize="0"/>
          <p:nvPr/>
        </p:nvPicPr>
        <p:blipFill>
          <a:blip r:embed="rId2">
            <a:alphaModFix/>
          </a:blip>
          <a:stretch>
            <a:fillRect/>
          </a:stretch>
        </p:blipFill>
        <p:spPr>
          <a:xfrm>
            <a:off x="5153571" y="1396790"/>
            <a:ext cx="6251764" cy="4641740"/>
          </a:xfrm>
          <a:prstGeom prst="rect">
            <a:avLst/>
          </a:prstGeom>
          <a:noFill/>
          <a:ln>
            <a:noFill/>
          </a:ln>
        </p:spPr>
      </p:pic>
      <p:sp>
        <p:nvSpPr>
          <p:cNvPr id="7" name="Google Shape;1159;p69">
            <a:extLst>
              <a:ext uri="{FF2B5EF4-FFF2-40B4-BE49-F238E27FC236}">
                <a16:creationId xmlns:a16="http://schemas.microsoft.com/office/drawing/2014/main" id="{96697528-BBD0-DD84-6FDC-0FCDC07D1DEC}"/>
              </a:ext>
            </a:extLst>
          </p:cNvPr>
          <p:cNvSpPr txBox="1"/>
          <p:nvPr/>
        </p:nvSpPr>
        <p:spPr>
          <a:xfrm>
            <a:off x="7066314" y="1847174"/>
            <a:ext cx="3846851" cy="313929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dirty="0">
                <a:solidFill>
                  <a:schemeClr val="lt1"/>
                </a:solidFill>
                <a:latin typeface="Lobster"/>
                <a:ea typeface="Lobster"/>
                <a:cs typeface="Lobster"/>
                <a:sym typeface="Lobster"/>
              </a:rPr>
              <a:t>What we do to help healthcare realize the value of their data and the power of innovation</a:t>
            </a:r>
            <a:endParaRPr sz="3200" dirty="0">
              <a:solidFill>
                <a:schemeClr val="lt1"/>
              </a:solidFill>
              <a:latin typeface="Lobster"/>
              <a:ea typeface="Lobster"/>
              <a:cs typeface="Lobster"/>
              <a:sym typeface="Lobster"/>
            </a:endParaRPr>
          </a:p>
        </p:txBody>
      </p:sp>
      <p:sp>
        <p:nvSpPr>
          <p:cNvPr id="8" name="Slide Number Placeholder 7">
            <a:extLst>
              <a:ext uri="{FF2B5EF4-FFF2-40B4-BE49-F238E27FC236}">
                <a16:creationId xmlns:a16="http://schemas.microsoft.com/office/drawing/2014/main" id="{B6A95AC8-C4EC-4599-F5EE-629101128D37}"/>
              </a:ext>
            </a:extLst>
          </p:cNvPr>
          <p:cNvSpPr>
            <a:spLocks noGrp="1"/>
          </p:cNvSpPr>
          <p:nvPr>
            <p:ph type="sldNum" sz="quarter" idx="12"/>
          </p:nvPr>
        </p:nvSpPr>
        <p:spPr/>
        <p:txBody>
          <a:bodyPr/>
          <a:lstStyle/>
          <a:p>
            <a:fld id="{13977CFE-518C-4DE5-A6A8-72B8FCA09D3F}" type="slidenum">
              <a:rPr lang="en-US" smtClean="0"/>
              <a:t>14</a:t>
            </a:fld>
            <a:endParaRPr lang="en-US"/>
          </a:p>
        </p:txBody>
      </p:sp>
    </p:spTree>
    <p:extLst>
      <p:ext uri="{BB962C8B-B14F-4D97-AF65-F5344CB8AC3E}">
        <p14:creationId xmlns:p14="http://schemas.microsoft.com/office/powerpoint/2010/main" val="874387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731056" cy="830997"/>
            <a:chOff x="1529280" y="203941"/>
            <a:chExt cx="573105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73105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How Is It Being Used</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144;p68">
            <a:extLst>
              <a:ext uri="{FF2B5EF4-FFF2-40B4-BE49-F238E27FC236}">
                <a16:creationId xmlns:a16="http://schemas.microsoft.com/office/drawing/2014/main" id="{C685C7EB-3167-71C9-44C1-0999247D716D}"/>
              </a:ext>
            </a:extLst>
          </p:cNvPr>
          <p:cNvSpPr txBox="1"/>
          <p:nvPr/>
        </p:nvSpPr>
        <p:spPr>
          <a:xfrm>
            <a:off x="6649238" y="1163442"/>
            <a:ext cx="5013187" cy="5109061"/>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Application developers to data integration resources have built: </a:t>
            </a:r>
            <a:endParaRPr sz="1600" dirty="0">
              <a:latin typeface="Red Hat Text"/>
              <a:ea typeface="Red Hat Text"/>
              <a:cs typeface="Red Hat Text"/>
              <a:sym typeface="Red Hat Text"/>
            </a:endParaRPr>
          </a:p>
          <a:p>
            <a:pPr marL="9144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Business-driven focused application(s) from legacy to modern business enablement:</a:t>
            </a:r>
            <a:endParaRPr sz="1600" dirty="0">
              <a:latin typeface="Red Hat Text"/>
              <a:ea typeface="Red Hat Text"/>
              <a:cs typeface="Red Hat Text"/>
              <a:sym typeface="Red Hat Text"/>
            </a:endParaRPr>
          </a:p>
          <a:p>
            <a:pPr marL="13716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Healthcare Industry Standards-based data integration: HL7, FHIR, </a:t>
            </a:r>
            <a:r>
              <a:rPr lang="en-US" sz="1600" dirty="0" err="1">
                <a:latin typeface="Red Hat Text"/>
                <a:ea typeface="Red Hat Text"/>
                <a:cs typeface="Red Hat Text"/>
                <a:sym typeface="Red Hat Text"/>
              </a:rPr>
              <a:t>etc</a:t>
            </a:r>
            <a:endParaRPr sz="1600" dirty="0">
              <a:latin typeface="Red Hat Text"/>
              <a:ea typeface="Red Hat Text"/>
              <a:cs typeface="Red Hat Text"/>
              <a:sym typeface="Red Hat Text"/>
            </a:endParaRPr>
          </a:p>
          <a:p>
            <a:pPr marL="13716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Legacy general data processing</a:t>
            </a:r>
            <a:br>
              <a:rPr lang="en-US" sz="1600" dirty="0">
                <a:latin typeface="Red Hat Text"/>
                <a:ea typeface="Red Hat Text"/>
                <a:cs typeface="Red Hat Text"/>
                <a:sym typeface="Red Hat Text"/>
              </a:rPr>
            </a:br>
            <a:r>
              <a:rPr lang="en-US" sz="1600" dirty="0">
                <a:latin typeface="Red Hat Text"/>
                <a:ea typeface="Red Hat Text"/>
                <a:cs typeface="Red Hat Text"/>
                <a:sym typeface="Red Hat Text"/>
              </a:rPr>
              <a:t>capabilities: Files, RDBMS, </a:t>
            </a:r>
            <a:br>
              <a:rPr lang="en-US" sz="1600" dirty="0">
                <a:latin typeface="Red Hat Text"/>
                <a:ea typeface="Red Hat Text"/>
                <a:cs typeface="Red Hat Text"/>
                <a:sym typeface="Red Hat Text"/>
              </a:rPr>
            </a:br>
            <a:r>
              <a:rPr lang="en-US" sz="1600" dirty="0">
                <a:latin typeface="Red Hat Text"/>
                <a:ea typeface="Red Hat Text"/>
                <a:cs typeface="Red Hat Text"/>
                <a:sym typeface="Red Hat Text"/>
              </a:rPr>
              <a:t>Mainframe, etc. </a:t>
            </a:r>
            <a:endParaRPr sz="1600" dirty="0">
              <a:latin typeface="Red Hat Text"/>
              <a:ea typeface="Red Hat Text"/>
              <a:cs typeface="Red Hat Text"/>
              <a:sym typeface="Red Hat Text"/>
            </a:endParaRPr>
          </a:p>
          <a:p>
            <a:pPr marL="13716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Chatbots for healthcare with real-time clinical data	</a:t>
            </a:r>
            <a:endParaRPr sz="1600" dirty="0">
              <a:latin typeface="Red Hat Text"/>
              <a:ea typeface="Red Hat Text"/>
              <a:cs typeface="Red Hat Text"/>
              <a:sym typeface="Red Hat Text"/>
            </a:endParaRPr>
          </a:p>
          <a:p>
            <a:pPr marL="9144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Foundational data platforms for payer(s), providers and countries</a:t>
            </a:r>
            <a:endParaRPr sz="1600" dirty="0">
              <a:latin typeface="Red Hat Text"/>
              <a:ea typeface="Red Hat Text"/>
              <a:cs typeface="Red Hat Text"/>
              <a:sym typeface="Red Hat Text"/>
            </a:endParaRPr>
          </a:p>
          <a:p>
            <a:pPr marL="914400" lvl="1"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Cloud providers PaaS and SaaS enablers</a:t>
            </a:r>
            <a:endParaRPr sz="1600" dirty="0">
              <a:latin typeface="Red Hat Text"/>
              <a:ea typeface="Red Hat Text"/>
              <a:cs typeface="Red Hat Text"/>
              <a:sym typeface="Red Hat Text"/>
            </a:endParaRPr>
          </a:p>
          <a:p>
            <a:pPr marL="914400" lvl="0" indent="0" algn="l" rtl="0">
              <a:spcBef>
                <a:spcPts val="0"/>
              </a:spcBef>
              <a:spcAft>
                <a:spcPts val="0"/>
              </a:spcAft>
              <a:buNone/>
            </a:pPr>
            <a:endParaRPr sz="1600" dirty="0">
              <a:latin typeface="Red Hat Text"/>
              <a:ea typeface="Red Hat Text"/>
              <a:cs typeface="Red Hat Text"/>
              <a:sym typeface="Red Hat Text"/>
            </a:endParaRPr>
          </a:p>
          <a:p>
            <a:pPr marL="457200" lvl="0"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Embedded within several partner (6+) data-driven assets </a:t>
            </a:r>
            <a:endParaRPr sz="1600" dirty="0">
              <a:latin typeface="Red Hat Text"/>
              <a:ea typeface="Red Hat Text"/>
              <a:cs typeface="Red Hat Text"/>
              <a:sym typeface="Red Hat Text"/>
            </a:endParaRPr>
          </a:p>
          <a:p>
            <a:pPr marL="457200" lvl="0" indent="0" algn="l" rtl="0">
              <a:spcBef>
                <a:spcPts val="0"/>
              </a:spcBef>
              <a:spcAft>
                <a:spcPts val="0"/>
              </a:spcAft>
              <a:buNone/>
            </a:pPr>
            <a:endParaRPr sz="1600" dirty="0">
              <a:latin typeface="Red Hat Text"/>
              <a:ea typeface="Red Hat Text"/>
              <a:cs typeface="Red Hat Text"/>
              <a:sym typeface="Red Hat Text"/>
            </a:endParaRPr>
          </a:p>
          <a:p>
            <a:pPr marL="457200" lvl="0" indent="-304800" algn="l" rtl="0">
              <a:spcBef>
                <a:spcPts val="0"/>
              </a:spcBef>
              <a:spcAft>
                <a:spcPts val="0"/>
              </a:spcAft>
              <a:buClr>
                <a:schemeClr val="accent1"/>
              </a:buClr>
              <a:buSzPts val="1200"/>
              <a:buFont typeface="Red Hat Text"/>
              <a:buChar char="-"/>
            </a:pPr>
            <a:r>
              <a:rPr lang="en-US" sz="1600" dirty="0">
                <a:latin typeface="Red Hat Text"/>
                <a:ea typeface="Red Hat Text"/>
                <a:cs typeface="Red Hat Text"/>
                <a:sym typeface="Red Hat Text"/>
              </a:rPr>
              <a:t>Industry interoperability groups for testing </a:t>
            </a:r>
            <a:endParaRPr sz="1600" dirty="0">
              <a:latin typeface="Red Hat Text"/>
              <a:ea typeface="Red Hat Text"/>
              <a:cs typeface="Red Hat Text"/>
              <a:sym typeface="Red Hat Text"/>
            </a:endParaRPr>
          </a:p>
        </p:txBody>
      </p:sp>
      <p:pic>
        <p:nvPicPr>
          <p:cNvPr id="16" name="Google Shape;1145;p68">
            <a:extLst>
              <a:ext uri="{FF2B5EF4-FFF2-40B4-BE49-F238E27FC236}">
                <a16:creationId xmlns:a16="http://schemas.microsoft.com/office/drawing/2014/main" id="{4040BC7C-FD29-D7BF-D931-D23D588EEC40}"/>
              </a:ext>
            </a:extLst>
          </p:cNvPr>
          <p:cNvPicPr preferRelativeResize="0"/>
          <p:nvPr/>
        </p:nvPicPr>
        <p:blipFill rotWithShape="1">
          <a:blip r:embed="rId2">
            <a:alphaModFix/>
          </a:blip>
          <a:srcRect/>
          <a:stretch/>
        </p:blipFill>
        <p:spPr>
          <a:xfrm>
            <a:off x="450574" y="1402800"/>
            <a:ext cx="6119664" cy="4639115"/>
          </a:xfrm>
          <a:prstGeom prst="rect">
            <a:avLst/>
          </a:prstGeom>
          <a:noFill/>
          <a:ln>
            <a:noFill/>
          </a:ln>
        </p:spPr>
      </p:pic>
      <p:sp>
        <p:nvSpPr>
          <p:cNvPr id="3" name="Slide Number Placeholder 2">
            <a:extLst>
              <a:ext uri="{FF2B5EF4-FFF2-40B4-BE49-F238E27FC236}">
                <a16:creationId xmlns:a16="http://schemas.microsoft.com/office/drawing/2014/main" id="{EF4B469A-4517-FA61-DF56-64DB270B1DDF}"/>
              </a:ext>
            </a:extLst>
          </p:cNvPr>
          <p:cNvSpPr>
            <a:spLocks noGrp="1"/>
          </p:cNvSpPr>
          <p:nvPr>
            <p:ph type="sldNum" sz="quarter" idx="12"/>
          </p:nvPr>
        </p:nvSpPr>
        <p:spPr/>
        <p:txBody>
          <a:bodyPr/>
          <a:lstStyle/>
          <a:p>
            <a:fld id="{13977CFE-518C-4DE5-A6A8-72B8FCA09D3F}" type="slidenum">
              <a:rPr lang="en-US" smtClean="0"/>
              <a:t>15</a:t>
            </a:fld>
            <a:endParaRPr lang="en-US"/>
          </a:p>
        </p:txBody>
      </p:sp>
    </p:spTree>
    <p:extLst>
      <p:ext uri="{BB962C8B-B14F-4D97-AF65-F5344CB8AC3E}">
        <p14:creationId xmlns:p14="http://schemas.microsoft.com/office/powerpoint/2010/main" val="945520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767144" cy="830997"/>
            <a:chOff x="1529280" y="203941"/>
            <a:chExt cx="8767144"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767144"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Where Does Open Source Fit In</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pic>
        <p:nvPicPr>
          <p:cNvPr id="3" name="Google Shape;1205;p74">
            <a:extLst>
              <a:ext uri="{FF2B5EF4-FFF2-40B4-BE49-F238E27FC236}">
                <a16:creationId xmlns:a16="http://schemas.microsoft.com/office/drawing/2014/main" id="{3B8B4BA0-A633-4BCE-9438-CB77C214B41E}"/>
              </a:ext>
            </a:extLst>
          </p:cNvPr>
          <p:cNvPicPr preferRelativeResize="0"/>
          <p:nvPr/>
        </p:nvPicPr>
        <p:blipFill>
          <a:blip r:embed="rId2">
            <a:alphaModFix/>
          </a:blip>
          <a:stretch>
            <a:fillRect/>
          </a:stretch>
        </p:blipFill>
        <p:spPr>
          <a:xfrm>
            <a:off x="6978462" y="1249107"/>
            <a:ext cx="4789468" cy="4495710"/>
          </a:xfrm>
          <a:prstGeom prst="rect">
            <a:avLst/>
          </a:prstGeom>
          <a:noFill/>
          <a:ln>
            <a:noFill/>
          </a:ln>
        </p:spPr>
      </p:pic>
      <p:sp>
        <p:nvSpPr>
          <p:cNvPr id="6" name="Google Shape;1206;p74">
            <a:extLst>
              <a:ext uri="{FF2B5EF4-FFF2-40B4-BE49-F238E27FC236}">
                <a16:creationId xmlns:a16="http://schemas.microsoft.com/office/drawing/2014/main" id="{7DE8A5AB-F8F5-5765-67F2-AF4BEDCF36E4}"/>
              </a:ext>
            </a:extLst>
          </p:cNvPr>
          <p:cNvSpPr txBox="1"/>
          <p:nvPr/>
        </p:nvSpPr>
        <p:spPr>
          <a:xfrm>
            <a:off x="902216" y="1303536"/>
            <a:ext cx="4892232" cy="489361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1"/>
              </a:buClr>
              <a:buSzPts val="1600"/>
              <a:buFont typeface="Red Hat Display"/>
              <a:buChar char="-"/>
            </a:pPr>
            <a:r>
              <a:rPr lang="en-US" sz="2400" u="sng" dirty="0">
                <a:solidFill>
                  <a:schemeClr val="hlink"/>
                </a:solidFill>
                <a:latin typeface="Red Hat Display"/>
                <a:ea typeface="Red Hat Display"/>
                <a:cs typeface="Red Hat Display"/>
                <a:sym typeface="Red Hat Display"/>
                <a:hlinkClick r:id="rId3"/>
              </a:rPr>
              <a:t>Project Herophilus</a:t>
            </a:r>
            <a:r>
              <a:rPr lang="en-US" sz="2400" dirty="0">
                <a:latin typeface="Red Hat Display"/>
                <a:ea typeface="Red Hat Display"/>
                <a:cs typeface="Red Hat Display"/>
                <a:sym typeface="Red Hat Display"/>
              </a:rPr>
              <a:t> is the upstream community. Red Hat is very active with IBM’s contributions growing </a:t>
            </a:r>
            <a:endParaRPr sz="2400" dirty="0">
              <a:latin typeface="Red Hat Display"/>
              <a:ea typeface="Red Hat Display"/>
              <a:cs typeface="Red Hat Display"/>
              <a:sym typeface="Red Hat Display"/>
            </a:endParaRPr>
          </a:p>
          <a:p>
            <a:pPr marL="457200" lvl="0" indent="0" algn="l" rtl="0">
              <a:spcBef>
                <a:spcPts val="0"/>
              </a:spcBef>
              <a:spcAft>
                <a:spcPts val="0"/>
              </a:spcAft>
              <a:buNone/>
            </a:pPr>
            <a:endParaRPr sz="2400" dirty="0">
              <a:latin typeface="Red Hat Display"/>
              <a:ea typeface="Red Hat Display"/>
              <a:cs typeface="Red Hat Display"/>
              <a:sym typeface="Red Hat Display"/>
            </a:endParaRPr>
          </a:p>
          <a:p>
            <a:pPr marL="457200" lvl="0" indent="-330200" algn="l" rtl="0">
              <a:spcBef>
                <a:spcPts val="0"/>
              </a:spcBef>
              <a:spcAft>
                <a:spcPts val="0"/>
              </a:spcAft>
              <a:buClr>
                <a:schemeClr val="accent1"/>
              </a:buClr>
              <a:buSzPts val="1600"/>
              <a:buFont typeface="Red Hat Display"/>
              <a:buChar char="-"/>
            </a:pPr>
            <a:r>
              <a:rPr lang="en-US" sz="2400" dirty="0">
                <a:latin typeface="Red Hat Display"/>
                <a:ea typeface="Red Hat Display"/>
                <a:cs typeface="Red Hat Display"/>
                <a:sym typeface="Red Hat Display"/>
              </a:rPr>
              <a:t>There is NO requirement for anyone to have to commit back anything they customize or issues they resolve</a:t>
            </a:r>
            <a:br>
              <a:rPr lang="en-US" sz="2400" dirty="0">
                <a:latin typeface="Red Hat Display"/>
                <a:ea typeface="Red Hat Display"/>
                <a:cs typeface="Red Hat Display"/>
                <a:sym typeface="Red Hat Display"/>
              </a:rPr>
            </a:br>
            <a:endParaRPr lang="en-US" sz="2400" dirty="0">
              <a:latin typeface="Red Hat Display"/>
              <a:ea typeface="Red Hat Display"/>
              <a:cs typeface="Red Hat Display"/>
              <a:sym typeface="Red Hat Display"/>
            </a:endParaRPr>
          </a:p>
          <a:p>
            <a:pPr marL="457200" lvl="0" indent="-330200" algn="l" rtl="0">
              <a:spcBef>
                <a:spcPts val="0"/>
              </a:spcBef>
              <a:spcAft>
                <a:spcPts val="0"/>
              </a:spcAft>
              <a:buClr>
                <a:schemeClr val="accent1"/>
              </a:buClr>
              <a:buSzPts val="1600"/>
              <a:buFont typeface="Red Hat Display"/>
              <a:buChar char="-"/>
            </a:pPr>
            <a:r>
              <a:rPr lang="en-US" sz="2400" dirty="0">
                <a:latin typeface="Red Hat Display"/>
                <a:ea typeface="Red Hat Display"/>
                <a:cs typeface="Red Hat Display"/>
                <a:sym typeface="Red Hat Display"/>
              </a:rPr>
              <a:t>All assets are provided “as is” under Apache-2.0 Licensing</a:t>
            </a:r>
            <a:endParaRPr sz="2400" dirty="0">
              <a:latin typeface="Red Hat Display"/>
              <a:ea typeface="Red Hat Display"/>
              <a:cs typeface="Red Hat Display"/>
              <a:sym typeface="Red Hat Display"/>
            </a:endParaRPr>
          </a:p>
          <a:p>
            <a:pPr marL="457200" lvl="0" indent="0" algn="l" rtl="0">
              <a:spcBef>
                <a:spcPts val="0"/>
              </a:spcBef>
              <a:spcAft>
                <a:spcPts val="0"/>
              </a:spcAft>
              <a:buNone/>
            </a:pPr>
            <a:endParaRPr sz="2000" dirty="0">
              <a:latin typeface="Red Hat Display"/>
              <a:ea typeface="Red Hat Display"/>
              <a:cs typeface="Red Hat Display"/>
              <a:sym typeface="Red Hat Display"/>
            </a:endParaRPr>
          </a:p>
        </p:txBody>
      </p:sp>
      <p:sp>
        <p:nvSpPr>
          <p:cNvPr id="8" name="Slide Number Placeholder 7">
            <a:extLst>
              <a:ext uri="{FF2B5EF4-FFF2-40B4-BE49-F238E27FC236}">
                <a16:creationId xmlns:a16="http://schemas.microsoft.com/office/drawing/2014/main" id="{26720E6C-39E6-160E-8ED7-01F1BC55B0DE}"/>
              </a:ext>
            </a:extLst>
          </p:cNvPr>
          <p:cNvSpPr>
            <a:spLocks noGrp="1"/>
          </p:cNvSpPr>
          <p:nvPr>
            <p:ph type="sldNum" sz="quarter" idx="12"/>
          </p:nvPr>
        </p:nvSpPr>
        <p:spPr/>
        <p:txBody>
          <a:bodyPr/>
          <a:lstStyle/>
          <a:p>
            <a:fld id="{13977CFE-518C-4DE5-A6A8-72B8FCA09D3F}" type="slidenum">
              <a:rPr lang="en-US" smtClean="0"/>
              <a:t>16</a:t>
            </a:fld>
            <a:endParaRPr lang="en-US"/>
          </a:p>
        </p:txBody>
      </p:sp>
    </p:spTree>
    <p:extLst>
      <p:ext uri="{BB962C8B-B14F-4D97-AF65-F5344CB8AC3E}">
        <p14:creationId xmlns:p14="http://schemas.microsoft.com/office/powerpoint/2010/main" val="3574819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BE20A8-2525-4680-9E90-891E396C740F}"/>
              </a:ext>
            </a:extLst>
          </p:cNvPr>
          <p:cNvGrpSpPr/>
          <p:nvPr/>
        </p:nvGrpSpPr>
        <p:grpSpPr>
          <a:xfrm>
            <a:off x="967824" y="359059"/>
            <a:ext cx="4414219" cy="6520714"/>
            <a:chOff x="1200052" y="446143"/>
            <a:chExt cx="4340527" cy="6411856"/>
          </a:xfrm>
        </p:grpSpPr>
        <p:pic>
          <p:nvPicPr>
            <p:cNvPr id="5" name="Graphic 4">
              <a:extLst>
                <a:ext uri="{FF2B5EF4-FFF2-40B4-BE49-F238E27FC236}">
                  <a16:creationId xmlns:a16="http://schemas.microsoft.com/office/drawing/2014/main" id="{FB29C184-4B7F-464D-91CC-CC2473FFF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0052" y="446143"/>
              <a:ext cx="4025091" cy="3113485"/>
            </a:xfrm>
            <a:prstGeom prst="rect">
              <a:avLst/>
            </a:prstGeom>
          </p:spPr>
        </p:pic>
        <p:pic>
          <p:nvPicPr>
            <p:cNvPr id="3" name="Graphic 2">
              <a:extLst>
                <a:ext uri="{FF2B5EF4-FFF2-40B4-BE49-F238E27FC236}">
                  <a16:creationId xmlns:a16="http://schemas.microsoft.com/office/drawing/2014/main" id="{F47C7362-E8A2-466A-AC5A-1825690D71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052" y="1262742"/>
              <a:ext cx="4340527" cy="5595257"/>
            </a:xfrm>
            <a:prstGeom prst="rect">
              <a:avLst/>
            </a:prstGeom>
          </p:spPr>
        </p:pic>
      </p:grpSp>
      <p:grpSp>
        <p:nvGrpSpPr>
          <p:cNvPr id="7" name="Group 6">
            <a:extLst>
              <a:ext uri="{FF2B5EF4-FFF2-40B4-BE49-F238E27FC236}">
                <a16:creationId xmlns:a16="http://schemas.microsoft.com/office/drawing/2014/main" id="{2C531BCD-2D9D-4CB8-9050-886C81D70A2D}"/>
              </a:ext>
            </a:extLst>
          </p:cNvPr>
          <p:cNvGrpSpPr/>
          <p:nvPr/>
        </p:nvGrpSpPr>
        <p:grpSpPr>
          <a:xfrm>
            <a:off x="5419810" y="1916643"/>
            <a:ext cx="6134100" cy="2470717"/>
            <a:chOff x="5419810" y="1916643"/>
            <a:chExt cx="6134100" cy="2470717"/>
          </a:xfrm>
        </p:grpSpPr>
        <p:grpSp>
          <p:nvGrpSpPr>
            <p:cNvPr id="8" name="Group 7">
              <a:extLst>
                <a:ext uri="{FF2B5EF4-FFF2-40B4-BE49-F238E27FC236}">
                  <a16:creationId xmlns:a16="http://schemas.microsoft.com/office/drawing/2014/main" id="{075539BC-51B0-4AF1-922D-2992C64C4FF6}"/>
                </a:ext>
              </a:extLst>
            </p:cNvPr>
            <p:cNvGrpSpPr/>
            <p:nvPr/>
          </p:nvGrpSpPr>
          <p:grpSpPr>
            <a:xfrm>
              <a:off x="5419810" y="1916643"/>
              <a:ext cx="6134100" cy="2470717"/>
              <a:chOff x="5419810" y="1916643"/>
              <a:chExt cx="6134100" cy="2470717"/>
            </a:xfrm>
          </p:grpSpPr>
          <p:grpSp>
            <p:nvGrpSpPr>
              <p:cNvPr id="10" name="Group 9">
                <a:extLst>
                  <a:ext uri="{FF2B5EF4-FFF2-40B4-BE49-F238E27FC236}">
                    <a16:creationId xmlns:a16="http://schemas.microsoft.com/office/drawing/2014/main" id="{EF99E7E8-E1D2-4A0A-BEC6-E78E1E0778EA}"/>
                  </a:ext>
                </a:extLst>
              </p:cNvPr>
              <p:cNvGrpSpPr/>
              <p:nvPr/>
            </p:nvGrpSpPr>
            <p:grpSpPr>
              <a:xfrm>
                <a:off x="5419810" y="1916643"/>
                <a:ext cx="6134100" cy="2470717"/>
                <a:chOff x="300717" y="537886"/>
                <a:chExt cx="6134100" cy="2470717"/>
              </a:xfrm>
            </p:grpSpPr>
            <p:sp>
              <p:nvSpPr>
                <p:cNvPr id="12" name="TextBox 11">
                  <a:extLst>
                    <a:ext uri="{FF2B5EF4-FFF2-40B4-BE49-F238E27FC236}">
                      <a16:creationId xmlns:a16="http://schemas.microsoft.com/office/drawing/2014/main" id="{9798E5C1-40BA-48AB-B72E-F4F3F492CDE3}"/>
                    </a:ext>
                  </a:extLst>
                </p:cNvPr>
                <p:cNvSpPr txBox="1"/>
                <p:nvPr/>
              </p:nvSpPr>
              <p:spPr>
                <a:xfrm>
                  <a:off x="767880" y="537886"/>
                  <a:ext cx="5666937"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Reference Materials</a:t>
                  </a:r>
                  <a:endParaRPr lang="en-US" sz="4800" dirty="0">
                    <a:solidFill>
                      <a:schemeClr val="accent1"/>
                    </a:solidFill>
                    <a:latin typeface="Red Hat Display" panose="02010503040201060303" pitchFamily="2" charset="77"/>
                  </a:endParaRPr>
                </a:p>
              </p:txBody>
            </p:sp>
            <p:sp>
              <p:nvSpPr>
                <p:cNvPr id="13" name="TextBox 12">
                  <a:extLst>
                    <a:ext uri="{FF2B5EF4-FFF2-40B4-BE49-F238E27FC236}">
                      <a16:creationId xmlns:a16="http://schemas.microsoft.com/office/drawing/2014/main" id="{6CCC235C-2BA1-4315-952B-606B77587852}"/>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4" name="Subtitle demo text">
                  <a:extLst>
                    <a:ext uri="{FF2B5EF4-FFF2-40B4-BE49-F238E27FC236}">
                      <a16:creationId xmlns:a16="http://schemas.microsoft.com/office/drawing/2014/main" id="{0F9A83AB-42F2-495C-9739-E0A3C5D5D8B6}"/>
                    </a:ext>
                  </a:extLst>
                </p:cNvPr>
                <p:cNvSpPr/>
                <p:nvPr/>
              </p:nvSpPr>
              <p:spPr>
                <a:xfrm>
                  <a:off x="1852843" y="2352013"/>
                  <a:ext cx="4581974"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Any related content for this platform can be located here.</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11" name="Straight Connector 10">
                <a:extLst>
                  <a:ext uri="{FF2B5EF4-FFF2-40B4-BE49-F238E27FC236}">
                    <a16:creationId xmlns:a16="http://schemas.microsoft.com/office/drawing/2014/main" id="{10D8A74A-E128-4A8A-A9FC-93FD2A4498C2}"/>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a:extLst>
                <a:ext uri="{FF2B5EF4-FFF2-40B4-BE49-F238E27FC236}">
                  <a16:creationId xmlns:a16="http://schemas.microsoft.com/office/drawing/2014/main" id="{0267C25E-9ABE-4275-B3A5-1D93ACC2D6BF}"/>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Supporting Content</a:t>
              </a:r>
            </a:p>
          </p:txBody>
        </p:sp>
      </p:grpSp>
      <p:sp>
        <p:nvSpPr>
          <p:cNvPr id="15" name="Freeform 16">
            <a:extLst>
              <a:ext uri="{FF2B5EF4-FFF2-40B4-BE49-F238E27FC236}">
                <a16:creationId xmlns:a16="http://schemas.microsoft.com/office/drawing/2014/main" id="{77B1AE7C-2116-45D8-8972-697DB408418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CEBDC6D-0AB4-4690-AAFC-D1C2C249DBA1}"/>
              </a:ext>
            </a:extLst>
          </p:cNvPr>
          <p:cNvGrpSpPr/>
          <p:nvPr/>
        </p:nvGrpSpPr>
        <p:grpSpPr>
          <a:xfrm>
            <a:off x="10748874" y="-373095"/>
            <a:ext cx="1829836" cy="1775895"/>
            <a:chOff x="10748874" y="-373095"/>
            <a:chExt cx="1829836" cy="1775895"/>
          </a:xfrm>
        </p:grpSpPr>
        <p:sp>
          <p:nvSpPr>
            <p:cNvPr id="17" name="Freeform: Shape 16">
              <a:extLst>
                <a:ext uri="{FF2B5EF4-FFF2-40B4-BE49-F238E27FC236}">
                  <a16:creationId xmlns:a16="http://schemas.microsoft.com/office/drawing/2014/main" id="{40A619F1-F56E-4758-836F-16E1ACC9AA2A}"/>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F0CD4BF-3ACA-47E1-9B52-24A131BFE67B}"/>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936B57-221D-48CC-AABF-DCFB4E979139}"/>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2284B7C8-636B-EF6D-F85B-7A35AB7D1BFD}"/>
              </a:ext>
            </a:extLst>
          </p:cNvPr>
          <p:cNvSpPr>
            <a:spLocks noGrp="1"/>
          </p:cNvSpPr>
          <p:nvPr>
            <p:ph type="sldNum" sz="quarter" idx="12"/>
          </p:nvPr>
        </p:nvSpPr>
        <p:spPr/>
        <p:txBody>
          <a:bodyPr/>
          <a:lstStyle/>
          <a:p>
            <a:fld id="{13977CFE-518C-4DE5-A6A8-72B8FCA09D3F}" type="slidenum">
              <a:rPr lang="en-US" smtClean="0"/>
              <a:t>17</a:t>
            </a:fld>
            <a:endParaRPr lang="en-US"/>
          </a:p>
        </p:txBody>
      </p:sp>
    </p:spTree>
    <p:extLst>
      <p:ext uri="{BB962C8B-B14F-4D97-AF65-F5344CB8AC3E}">
        <p14:creationId xmlns:p14="http://schemas.microsoft.com/office/powerpoint/2010/main" val="168314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501827" cy="830997"/>
            <a:chOff x="1529280" y="203941"/>
            <a:chExt cx="550182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50182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Open-Source Links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7" name="Google Shape;1214;p75">
            <a:extLst>
              <a:ext uri="{FF2B5EF4-FFF2-40B4-BE49-F238E27FC236}">
                <a16:creationId xmlns:a16="http://schemas.microsoft.com/office/drawing/2014/main" id="{03B8ABBF-A010-88E0-2B01-405CB433F374}"/>
              </a:ext>
            </a:extLst>
          </p:cNvPr>
          <p:cNvSpPr txBox="1"/>
          <p:nvPr/>
        </p:nvSpPr>
        <p:spPr>
          <a:xfrm>
            <a:off x="765316" y="1932656"/>
            <a:ext cx="3383280" cy="142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Connect:</a:t>
            </a:r>
            <a:r>
              <a:rPr lang="en-US" sz="1100" dirty="0">
                <a:solidFill>
                  <a:schemeClr val="dk1"/>
                </a:solidFill>
                <a:latin typeface="Red Hat Display"/>
                <a:ea typeface="Red Hat Display"/>
                <a:cs typeface="Red Hat Display"/>
                <a:sym typeface="Red Hat Display"/>
              </a:rPr>
              <a:t> is how iDaaS can process data from potentially from hundreds of available systems, industry standards and data formats. The ability to connect to/from systems is iDaaS Connect, within this one repository there are dozens of defined modules for connecting to data such as Blue Button, HL7, FHIR, EDI, APIs, Kafka, JDBC, FTP/FTP(s), File, SAP, Cloud Vendor(s) and many more included. While it is one repository it has all the iDaaS Connect branded modules within it.</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2"/>
              </a:rPr>
              <a:t>https://github.com/Project-Herophilus/iDaaS-Connect</a:t>
            </a:r>
            <a:br>
              <a:rPr lang="en-US" sz="1100" dirty="0">
                <a:solidFill>
                  <a:schemeClr val="lt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p:txBody>
      </p:sp>
      <p:sp>
        <p:nvSpPr>
          <p:cNvPr id="8" name="Google Shape;1216;p75">
            <a:extLst>
              <a:ext uri="{FF2B5EF4-FFF2-40B4-BE49-F238E27FC236}">
                <a16:creationId xmlns:a16="http://schemas.microsoft.com/office/drawing/2014/main" id="{C588262F-3480-5C98-7967-BCF4EFE3745B}"/>
              </a:ext>
            </a:extLst>
          </p:cNvPr>
          <p:cNvSpPr txBox="1"/>
          <p:nvPr/>
        </p:nvSpPr>
        <p:spPr>
          <a:xfrm>
            <a:off x="765315" y="4356873"/>
            <a:ext cx="3130819" cy="11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100" b="1" dirty="0">
                <a:solidFill>
                  <a:schemeClr val="dk1"/>
                </a:solidFill>
                <a:latin typeface="Red Hat Display"/>
                <a:ea typeface="Red Hat Display"/>
                <a:cs typeface="Red Hat Display"/>
                <a:sym typeface="Red Hat Display"/>
              </a:rPr>
              <a:t>iDaaS DREAM:</a:t>
            </a:r>
            <a:r>
              <a:rPr lang="en-US" sz="1100" dirty="0">
                <a:solidFill>
                  <a:schemeClr val="dk1"/>
                </a:solidFill>
                <a:latin typeface="Red Hat Display"/>
                <a:ea typeface="Red Hat Display"/>
                <a:cs typeface="Red Hat Display"/>
                <a:sym typeface="Red Hat Display"/>
              </a:rPr>
              <a:t>  DREAM (Data Real Time Enterprise Automation). Implementable and extensible data applications built to support business needs. This repository contains assets developed in Java, JavaScript, and Quarkus.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3"/>
              </a:rPr>
              <a:t>https://github.com/Project-Herophilus/iDaaS-DReAM</a:t>
            </a:r>
            <a:endParaRPr sz="1100" dirty="0">
              <a:solidFill>
                <a:srgbClr val="FFFFFF"/>
              </a:solidFill>
              <a:latin typeface="Red Hat Display"/>
              <a:ea typeface="Red Hat Display"/>
              <a:cs typeface="Red Hat Display"/>
              <a:sym typeface="Red Hat Display"/>
            </a:endParaRPr>
          </a:p>
        </p:txBody>
      </p:sp>
      <p:sp>
        <p:nvSpPr>
          <p:cNvPr id="9" name="Google Shape;1217;p75">
            <a:extLst>
              <a:ext uri="{FF2B5EF4-FFF2-40B4-BE49-F238E27FC236}">
                <a16:creationId xmlns:a16="http://schemas.microsoft.com/office/drawing/2014/main" id="{5752F528-A73D-07E4-3722-3A86BE83C850}"/>
              </a:ext>
            </a:extLst>
          </p:cNvPr>
          <p:cNvSpPr txBox="1"/>
          <p:nvPr/>
        </p:nvSpPr>
        <p:spPr>
          <a:xfrm>
            <a:off x="4418258" y="1937371"/>
            <a:ext cx="2786100" cy="8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iDaaS KIC:</a:t>
            </a:r>
            <a:r>
              <a:rPr lang="en-US" sz="1100" dirty="0">
                <a:solidFill>
                  <a:schemeClr val="dk1"/>
                </a:solidFill>
                <a:latin typeface="Red Hat Display"/>
                <a:ea typeface="Red Hat Display"/>
                <a:cs typeface="Red Hat Display"/>
                <a:sym typeface="Red Hat Display"/>
              </a:rPr>
              <a:t>  KIC (Knowledge, Insight and Conformance). This is the place where all auditing, error handling and iDaaS insight occurs. This platform includes both an internal (iDaaS) and an external data processing capability with endpoints available for easy system connectivity.</a:t>
            </a:r>
            <a:br>
              <a:rPr lang="en-US" sz="1100" dirty="0">
                <a:solidFill>
                  <a:schemeClr val="dk1"/>
                </a:solidFill>
                <a:latin typeface="Red Hat Display"/>
                <a:ea typeface="Red Hat Display"/>
                <a:cs typeface="Red Hat Display"/>
                <a:sym typeface="Red Hat Display"/>
              </a:rPr>
            </a:b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4"/>
              </a:rPr>
              <a:t>https://github.com/Project-Herophilus/iDaaS-KIC</a:t>
            </a:r>
            <a:endParaRPr sz="1100" dirty="0">
              <a:solidFill>
                <a:srgbClr val="FFFFFF"/>
              </a:solidFill>
              <a:latin typeface="Red Hat Display"/>
              <a:ea typeface="Red Hat Display"/>
              <a:cs typeface="Red Hat Display"/>
              <a:sym typeface="Red Hat Display"/>
            </a:endParaRPr>
          </a:p>
        </p:txBody>
      </p:sp>
      <p:cxnSp>
        <p:nvCxnSpPr>
          <p:cNvPr id="15" name="Google Shape;1218;p75">
            <a:extLst>
              <a:ext uri="{FF2B5EF4-FFF2-40B4-BE49-F238E27FC236}">
                <a16:creationId xmlns:a16="http://schemas.microsoft.com/office/drawing/2014/main" id="{D189322E-91AB-6E65-9B8D-3BD346418475}"/>
              </a:ext>
            </a:extLst>
          </p:cNvPr>
          <p:cNvCxnSpPr>
            <a:cxnSpLocks/>
          </p:cNvCxnSpPr>
          <p:nvPr/>
        </p:nvCxnSpPr>
        <p:spPr>
          <a:xfrm>
            <a:off x="4273958" y="2645306"/>
            <a:ext cx="0" cy="3212100"/>
          </a:xfrm>
          <a:prstGeom prst="straightConnector1">
            <a:avLst/>
          </a:prstGeom>
          <a:noFill/>
          <a:ln w="9525" cap="flat" cmpd="sng">
            <a:solidFill>
              <a:srgbClr val="EE0000"/>
            </a:solidFill>
            <a:prstDash val="solid"/>
            <a:round/>
            <a:headEnd type="none" w="med" len="med"/>
            <a:tailEnd type="none" w="med" len="med"/>
          </a:ln>
        </p:spPr>
      </p:cxnSp>
      <p:cxnSp>
        <p:nvCxnSpPr>
          <p:cNvPr id="16" name="Google Shape;1219;p75">
            <a:extLst>
              <a:ext uri="{FF2B5EF4-FFF2-40B4-BE49-F238E27FC236}">
                <a16:creationId xmlns:a16="http://schemas.microsoft.com/office/drawing/2014/main" id="{D785CD89-B69C-84C3-0E31-BDBEE0BAFCB7}"/>
              </a:ext>
            </a:extLst>
          </p:cNvPr>
          <p:cNvCxnSpPr>
            <a:cxnSpLocks/>
          </p:cNvCxnSpPr>
          <p:nvPr/>
        </p:nvCxnSpPr>
        <p:spPr>
          <a:xfrm>
            <a:off x="7283858" y="2645306"/>
            <a:ext cx="0" cy="3212100"/>
          </a:xfrm>
          <a:prstGeom prst="straightConnector1">
            <a:avLst/>
          </a:prstGeom>
          <a:noFill/>
          <a:ln w="9525" cap="flat" cmpd="sng">
            <a:solidFill>
              <a:srgbClr val="EE0000"/>
            </a:solidFill>
            <a:prstDash val="solid"/>
            <a:round/>
            <a:headEnd type="none" w="med" len="med"/>
            <a:tailEnd type="none" w="med" len="med"/>
          </a:ln>
        </p:spPr>
      </p:cxnSp>
      <p:sp>
        <p:nvSpPr>
          <p:cNvPr id="17" name="Google Shape;1220;p75">
            <a:extLst>
              <a:ext uri="{FF2B5EF4-FFF2-40B4-BE49-F238E27FC236}">
                <a16:creationId xmlns:a16="http://schemas.microsoft.com/office/drawing/2014/main" id="{88CE54DC-FD5E-C566-F292-9A43E9459621}"/>
              </a:ext>
            </a:extLst>
          </p:cNvPr>
          <p:cNvSpPr txBox="1"/>
          <p:nvPr/>
        </p:nvSpPr>
        <p:spPr>
          <a:xfrm>
            <a:off x="7384320" y="1907071"/>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DataSynthesis:</a:t>
            </a:r>
            <a:r>
              <a:rPr lang="en-US" sz="1100" dirty="0">
                <a:solidFill>
                  <a:schemeClr val="dk1"/>
                </a:solidFill>
                <a:latin typeface="Red Hat Display"/>
                <a:ea typeface="Red Hat Display"/>
                <a:cs typeface="Red Hat Display"/>
                <a:sym typeface="Red Hat Display"/>
              </a:rPr>
              <a:t>  Open-Source platform for building synthetic/fictitious data for business/healthcare needs. Has over 100B data attributes for immediate usage and contains over 20+ data-specific areas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5"/>
              </a:rPr>
              <a:t>https://github.com/Project-Herophilus/DataSynthesis</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cxnSp>
        <p:nvCxnSpPr>
          <p:cNvPr id="18" name="Google Shape;1221;p75">
            <a:extLst>
              <a:ext uri="{FF2B5EF4-FFF2-40B4-BE49-F238E27FC236}">
                <a16:creationId xmlns:a16="http://schemas.microsoft.com/office/drawing/2014/main" id="{7B1D69C3-EBDE-469C-068A-F3800B97F449}"/>
              </a:ext>
            </a:extLst>
          </p:cNvPr>
          <p:cNvCxnSpPr>
            <a:cxnSpLocks/>
          </p:cNvCxnSpPr>
          <p:nvPr/>
        </p:nvCxnSpPr>
        <p:spPr>
          <a:xfrm flipH="1">
            <a:off x="2694728" y="1737627"/>
            <a:ext cx="5872500" cy="19500"/>
          </a:xfrm>
          <a:prstGeom prst="straightConnector1">
            <a:avLst/>
          </a:prstGeom>
          <a:noFill/>
          <a:ln w="9525" cap="flat" cmpd="sng">
            <a:solidFill>
              <a:srgbClr val="EE0000"/>
            </a:solidFill>
            <a:prstDash val="solid"/>
            <a:round/>
            <a:headEnd type="none" w="med" len="med"/>
            <a:tailEnd type="none" w="med" len="med"/>
          </a:ln>
        </p:spPr>
      </p:cxnSp>
      <p:sp>
        <p:nvSpPr>
          <p:cNvPr id="20" name="Google Shape;1224;p75">
            <a:extLst>
              <a:ext uri="{FF2B5EF4-FFF2-40B4-BE49-F238E27FC236}">
                <a16:creationId xmlns:a16="http://schemas.microsoft.com/office/drawing/2014/main" id="{A2C9C85B-F70B-8D4B-CABA-A6A1C29F8ED8}"/>
              </a:ext>
            </a:extLst>
          </p:cNvPr>
          <p:cNvSpPr txBox="1"/>
          <p:nvPr/>
        </p:nvSpPr>
        <p:spPr>
          <a:xfrm>
            <a:off x="4418865" y="4052262"/>
            <a:ext cx="2647200" cy="11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Data Simulators: </a:t>
            </a:r>
            <a:r>
              <a:rPr lang="en-US" sz="1100" dirty="0">
                <a:solidFill>
                  <a:schemeClr val="dk1"/>
                </a:solidFill>
                <a:latin typeface="Red Hat Display"/>
                <a:ea typeface="Red Hat Display"/>
                <a:cs typeface="Red Hat Display"/>
                <a:sym typeface="Red Hat Display"/>
              </a:rPr>
              <a:t>Designed and being implemented to help healthcare resources test iDaaS and validate implementations. Included within several of the modules are the ability to “blast” systems with transactions to performance test as well.</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dirty="0">
                <a:solidFill>
                  <a:schemeClr val="dk1"/>
                </a:solidFill>
                <a:latin typeface="Red Hat Display"/>
                <a:ea typeface="Red Hat Display"/>
                <a:cs typeface="Red Hat Display"/>
                <a:sym typeface="Red Hat Display"/>
              </a:rPr>
              <a:t>  </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US" sz="1100" u="sng" dirty="0">
                <a:solidFill>
                  <a:schemeClr val="hlink"/>
                </a:solidFill>
                <a:latin typeface="Red Hat Display"/>
                <a:ea typeface="Red Hat Display"/>
                <a:cs typeface="Red Hat Display"/>
                <a:sym typeface="Red Hat Display"/>
                <a:hlinkClick r:id="rId6"/>
              </a:rPr>
              <a:t>https://github.com/Project-Herophilus/DataSimulators</a:t>
            </a:r>
            <a:endParaRPr sz="1100" dirty="0">
              <a:solidFill>
                <a:srgbClr val="FFFFFF"/>
              </a:solidFill>
              <a:latin typeface="Red Hat Display"/>
              <a:ea typeface="Red Hat Display"/>
              <a:cs typeface="Red Hat Display"/>
              <a:sym typeface="Red Hat Display"/>
            </a:endParaRPr>
          </a:p>
        </p:txBody>
      </p:sp>
      <p:sp>
        <p:nvSpPr>
          <p:cNvPr id="21" name="Google Shape;1226;p75">
            <a:extLst>
              <a:ext uri="{FF2B5EF4-FFF2-40B4-BE49-F238E27FC236}">
                <a16:creationId xmlns:a16="http://schemas.microsoft.com/office/drawing/2014/main" id="{8F313A33-C518-8ACC-D115-76DA2D8044E3}"/>
              </a:ext>
            </a:extLst>
          </p:cNvPr>
          <p:cNvSpPr txBox="1"/>
          <p:nvPr/>
        </p:nvSpPr>
        <p:spPr>
          <a:xfrm>
            <a:off x="7384720" y="4398974"/>
            <a:ext cx="2913000" cy="6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b="1" dirty="0">
                <a:solidFill>
                  <a:schemeClr val="dk1"/>
                </a:solidFill>
                <a:latin typeface="Red Hat Display"/>
                <a:ea typeface="Red Hat Display"/>
                <a:cs typeface="Red Hat Display"/>
                <a:sym typeface="Red Hat Display"/>
              </a:rPr>
              <a:t>Docker Hub</a:t>
            </a:r>
            <a:r>
              <a:rPr lang="en-US" sz="1400" b="1" dirty="0">
                <a:solidFill>
                  <a:schemeClr val="dk1"/>
                </a:solidFill>
                <a:latin typeface="Red Hat Display"/>
                <a:ea typeface="Red Hat Display"/>
                <a:cs typeface="Red Hat Display"/>
                <a:sym typeface="Red Hat Display"/>
              </a:rPr>
              <a:t>:</a:t>
            </a:r>
            <a:endParaRPr sz="1000" b="1"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dirty="0">
                <a:solidFill>
                  <a:schemeClr val="dk1"/>
                </a:solidFill>
                <a:latin typeface="Red Hat Display"/>
                <a:ea typeface="Red Hat Display"/>
                <a:cs typeface="Red Hat Display"/>
                <a:sym typeface="Red Hat Display"/>
              </a:rPr>
              <a:t>All projects are being re-tooled to land in Docker Hub with automated CI/CD </a:t>
            </a:r>
            <a:r>
              <a:rPr lang="en-US" sz="1100" dirty="0" err="1">
                <a:solidFill>
                  <a:schemeClr val="dk1"/>
                </a:solidFill>
                <a:latin typeface="Red Hat Display"/>
                <a:ea typeface="Red Hat Display"/>
                <a:cs typeface="Red Hat Display"/>
                <a:sym typeface="Red Hat Display"/>
              </a:rPr>
              <a:t>automation.</a:t>
            </a:r>
            <a:r>
              <a:rPr lang="en-US" sz="1100" dirty="0" err="1">
                <a:solidFill>
                  <a:schemeClr val="lt1"/>
                </a:solidFill>
                <a:latin typeface="Red Hat Display"/>
                <a:ea typeface="Red Hat Display"/>
                <a:cs typeface="Red Hat Display"/>
                <a:sym typeface="Red Hat Display"/>
              </a:rPr>
              <a:t>howing</a:t>
            </a:r>
            <a:endParaRPr sz="1100" dirty="0">
              <a:solidFill>
                <a:schemeClr val="lt1"/>
              </a:solidFill>
              <a:latin typeface="Red Hat Display"/>
              <a:ea typeface="Red Hat Display"/>
              <a:cs typeface="Red Hat Display"/>
              <a:sym typeface="Red Hat Display"/>
            </a:endParaRPr>
          </a:p>
          <a:p>
            <a:pPr marL="0" lvl="0" indent="0" algn="l" rtl="0">
              <a:lnSpc>
                <a:spcPct val="115000"/>
              </a:lnSpc>
              <a:spcBef>
                <a:spcPts val="600"/>
              </a:spcBef>
              <a:spcAft>
                <a:spcPts val="0"/>
              </a:spcAft>
              <a:buClr>
                <a:schemeClr val="dk1"/>
              </a:buClr>
              <a:buSzPts val="1100"/>
              <a:buFont typeface="Arial"/>
              <a:buNone/>
            </a:pPr>
            <a:r>
              <a:rPr lang="en-US" sz="1100" u="sng" dirty="0">
                <a:solidFill>
                  <a:schemeClr val="hlink"/>
                </a:solidFill>
                <a:latin typeface="Red Hat Display"/>
                <a:ea typeface="Red Hat Display"/>
                <a:cs typeface="Red Hat Display"/>
                <a:sym typeface="Red Hat Display"/>
                <a:hlinkClick r:id="rId7"/>
              </a:rPr>
              <a:t>https://hub.docker.com/search?q=rhhcarch&amp;source=community</a:t>
            </a:r>
            <a:endParaRPr sz="1100" dirty="0">
              <a:solidFill>
                <a:schemeClr val="dk1"/>
              </a:solidFill>
              <a:latin typeface="Red Hat Display"/>
              <a:ea typeface="Red Hat Display"/>
              <a:cs typeface="Red Hat Display"/>
              <a:sym typeface="Red Hat Display"/>
            </a:endParaRPr>
          </a:p>
        </p:txBody>
      </p:sp>
      <p:sp>
        <p:nvSpPr>
          <p:cNvPr id="25" name="Google Shape;1215;p75">
            <a:extLst>
              <a:ext uri="{FF2B5EF4-FFF2-40B4-BE49-F238E27FC236}">
                <a16:creationId xmlns:a16="http://schemas.microsoft.com/office/drawing/2014/main" id="{010571F2-2286-D764-7025-2EC117062340}"/>
              </a:ext>
            </a:extLst>
          </p:cNvPr>
          <p:cNvSpPr txBox="1"/>
          <p:nvPr/>
        </p:nvSpPr>
        <p:spPr>
          <a:xfrm>
            <a:off x="2528511" y="1123442"/>
            <a:ext cx="7013053" cy="5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sz="1400" b="1" dirty="0">
                <a:solidFill>
                  <a:schemeClr val="dk1"/>
                </a:solidFill>
                <a:latin typeface="Red Hat Display"/>
                <a:ea typeface="Red Hat Display"/>
                <a:cs typeface="Red Hat Display"/>
                <a:sym typeface="Red Hat Display"/>
              </a:rPr>
              <a:t>Upstream intelligent DaaS GitHub Site:</a:t>
            </a:r>
            <a:r>
              <a:rPr lang="en-US" sz="1400" b="1" dirty="0">
                <a:solidFill>
                  <a:schemeClr val="dk1"/>
                </a:solidFill>
                <a:uFill>
                  <a:noFill/>
                </a:uFill>
                <a:latin typeface="Red Hat Display"/>
                <a:ea typeface="Red Hat Display"/>
                <a:cs typeface="Red Hat Display"/>
                <a:sym typeface="Red Hat Display"/>
              </a:rPr>
              <a:t> </a:t>
            </a:r>
            <a:r>
              <a:rPr lang="en-US" sz="1400" u="sng" dirty="0">
                <a:solidFill>
                  <a:schemeClr val="hlink"/>
                </a:solidFill>
                <a:latin typeface="Red Hat Display"/>
                <a:ea typeface="Red Hat Display"/>
                <a:cs typeface="Red Hat Display"/>
                <a:sym typeface="Red Hat Display"/>
                <a:hlinkClick r:id="rId8"/>
              </a:rPr>
              <a:t>https://github.com/Project-Herophilus/</a:t>
            </a:r>
            <a:endParaRPr sz="1400" dirty="0">
              <a:solidFill>
                <a:schemeClr val="dk1"/>
              </a:solidFill>
              <a:latin typeface="Red Hat Display"/>
              <a:ea typeface="Red Hat Display"/>
              <a:cs typeface="Red Hat Display"/>
              <a:sym typeface="Red Hat Display"/>
            </a:endParaRPr>
          </a:p>
        </p:txBody>
      </p:sp>
      <p:sp>
        <p:nvSpPr>
          <p:cNvPr id="26" name="Slide Number Placeholder 25">
            <a:extLst>
              <a:ext uri="{FF2B5EF4-FFF2-40B4-BE49-F238E27FC236}">
                <a16:creationId xmlns:a16="http://schemas.microsoft.com/office/drawing/2014/main" id="{4A6FFE56-7532-517F-121D-18BA696749CA}"/>
              </a:ext>
            </a:extLst>
          </p:cNvPr>
          <p:cNvSpPr>
            <a:spLocks noGrp="1"/>
          </p:cNvSpPr>
          <p:nvPr>
            <p:ph type="sldNum" sz="quarter" idx="12"/>
          </p:nvPr>
        </p:nvSpPr>
        <p:spPr/>
        <p:txBody>
          <a:bodyPr/>
          <a:lstStyle/>
          <a:p>
            <a:fld id="{13977CFE-518C-4DE5-A6A8-72B8FCA09D3F}" type="slidenum">
              <a:rPr lang="en-US" smtClean="0">
                <a:latin typeface="Red Hat Display" panose="02010503040201060303" pitchFamily="2" charset="77"/>
              </a:rPr>
              <a:t>18</a:t>
            </a:fld>
            <a:endParaRPr lang="en-US" dirty="0">
              <a:latin typeface="Red Hat Display" panose="02010503040201060303" pitchFamily="2" charset="77"/>
            </a:endParaRPr>
          </a:p>
        </p:txBody>
      </p:sp>
      <p:sp>
        <p:nvSpPr>
          <p:cNvPr id="3" name="Google Shape;1220;p75">
            <a:extLst>
              <a:ext uri="{FF2B5EF4-FFF2-40B4-BE49-F238E27FC236}">
                <a16:creationId xmlns:a16="http://schemas.microsoft.com/office/drawing/2014/main" id="{1B2D32BC-1F2A-0AD4-A471-2BDD8B93E140}"/>
              </a:ext>
            </a:extLst>
          </p:cNvPr>
          <p:cNvSpPr txBox="1"/>
          <p:nvPr/>
        </p:nvSpPr>
        <p:spPr>
          <a:xfrm>
            <a:off x="7384320" y="3623554"/>
            <a:ext cx="3270421" cy="8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dirty="0">
                <a:solidFill>
                  <a:schemeClr val="dk1"/>
                </a:solidFill>
                <a:latin typeface="Red Hat Display"/>
                <a:ea typeface="Red Hat Display"/>
                <a:cs typeface="Red Hat Display"/>
                <a:sym typeface="Red Hat Display"/>
              </a:rPr>
              <a:t>Defianz:</a:t>
            </a:r>
            <a:r>
              <a:rPr lang="en-US" sz="1100" dirty="0">
                <a:solidFill>
                  <a:schemeClr val="dk1"/>
                </a:solidFill>
                <a:latin typeface="Red Hat Display"/>
                <a:ea typeface="Red Hat Display"/>
                <a:cs typeface="Red Hat Display"/>
                <a:sym typeface="Red Hat Display"/>
              </a:rPr>
              <a:t>  Open-Source platform for de-identification and/or anonymization.</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r>
              <a:rPr lang="en-US" sz="1100" u="sng" dirty="0">
                <a:solidFill>
                  <a:schemeClr val="hlink"/>
                </a:solidFill>
                <a:latin typeface="Red Hat Display"/>
                <a:ea typeface="Red Hat Display"/>
                <a:cs typeface="Red Hat Display"/>
                <a:sym typeface="Red Hat Display"/>
                <a:hlinkClick r:id="rId9"/>
              </a:rPr>
              <a:t>https://github.com/Project-Herophilus/Defianz</a:t>
            </a:r>
            <a:endParaRPr sz="1100" dirty="0">
              <a:solidFill>
                <a:schemeClr val="dk1"/>
              </a:solidFill>
              <a:latin typeface="Red Hat Display"/>
              <a:ea typeface="Red Hat Display"/>
              <a:cs typeface="Red Hat Display"/>
              <a:sym typeface="Red Hat Display"/>
            </a:endParaRPr>
          </a:p>
          <a:p>
            <a:pPr marL="0" lvl="0" indent="0" algn="l" rtl="0">
              <a:lnSpc>
                <a:spcPct val="115000"/>
              </a:lnSpc>
              <a:spcBef>
                <a:spcPts val="600"/>
              </a:spcBef>
              <a:spcAft>
                <a:spcPts val="0"/>
              </a:spcAft>
              <a:buNone/>
            </a:pPr>
            <a:endParaRPr sz="1100" dirty="0">
              <a:solidFill>
                <a:srgbClr val="FFFFFF"/>
              </a:solidFill>
              <a:latin typeface="Red Hat Display"/>
              <a:ea typeface="Red Hat Display"/>
              <a:cs typeface="Red Hat Display"/>
              <a:sym typeface="Red Hat Display"/>
            </a:endParaRPr>
          </a:p>
        </p:txBody>
      </p:sp>
      <p:sp>
        <p:nvSpPr>
          <p:cNvPr id="6" name="TextBox 5">
            <a:extLst>
              <a:ext uri="{FF2B5EF4-FFF2-40B4-BE49-F238E27FC236}">
                <a16:creationId xmlns:a16="http://schemas.microsoft.com/office/drawing/2014/main" id="{74F95AD8-7FF6-1226-C3AA-A8D057201729}"/>
              </a:ext>
            </a:extLst>
          </p:cNvPr>
          <p:cNvSpPr txBox="1"/>
          <p:nvPr/>
        </p:nvSpPr>
        <p:spPr>
          <a:xfrm rot="2052118">
            <a:off x="9045901" y="495400"/>
            <a:ext cx="3148009" cy="2031325"/>
          </a:xfrm>
          <a:prstGeom prst="rect">
            <a:avLst/>
          </a:prstGeom>
          <a:noFill/>
        </p:spPr>
        <p:txBody>
          <a:bodyPr wrap="square" rtlCol="0">
            <a:spAutoFit/>
          </a:bodyPr>
          <a:lstStyle/>
          <a:p>
            <a:pPr algn="ctr"/>
            <a:r>
              <a:rPr lang="en-US" dirty="0">
                <a:solidFill>
                  <a:srgbClr val="FF0000"/>
                </a:solidFill>
              </a:rPr>
              <a:t>iDaaS has been rebranded to </a:t>
            </a:r>
          </a:p>
          <a:p>
            <a:pPr algn="ctr"/>
            <a:r>
              <a:rPr lang="en-US" dirty="0">
                <a:solidFill>
                  <a:srgbClr val="FF0000"/>
                </a:solidFill>
              </a:rPr>
              <a:t>Healthcare Data Foundation and each module is also being renamed. The work to change all the assets in underway and projected complete Jan 30</a:t>
            </a:r>
          </a:p>
          <a:p>
            <a:endParaRPr lang="en-US" dirty="0"/>
          </a:p>
        </p:txBody>
      </p:sp>
    </p:spTree>
    <p:extLst>
      <p:ext uri="{BB962C8B-B14F-4D97-AF65-F5344CB8AC3E}">
        <p14:creationId xmlns:p14="http://schemas.microsoft.com/office/powerpoint/2010/main" val="50665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68539" cy="830997"/>
            <a:chOff x="1529280" y="203941"/>
            <a:chExt cx="5668539"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68539"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Common Questions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6" name="Slide Number Placeholder 25">
            <a:extLst>
              <a:ext uri="{FF2B5EF4-FFF2-40B4-BE49-F238E27FC236}">
                <a16:creationId xmlns:a16="http://schemas.microsoft.com/office/drawing/2014/main" id="{4A6FFE56-7532-517F-121D-18BA696749CA}"/>
              </a:ext>
            </a:extLst>
          </p:cNvPr>
          <p:cNvSpPr>
            <a:spLocks noGrp="1"/>
          </p:cNvSpPr>
          <p:nvPr>
            <p:ph type="sldNum" sz="quarter" idx="12"/>
          </p:nvPr>
        </p:nvSpPr>
        <p:spPr/>
        <p:txBody>
          <a:bodyPr/>
          <a:lstStyle/>
          <a:p>
            <a:fld id="{13977CFE-518C-4DE5-A6A8-72B8FCA09D3F}" type="slidenum">
              <a:rPr lang="en-US" smtClean="0">
                <a:latin typeface="Red Hat Display" panose="02010503040201060303" pitchFamily="2" charset="77"/>
              </a:rPr>
              <a:t>19</a:t>
            </a:fld>
            <a:endParaRPr lang="en-US" dirty="0">
              <a:latin typeface="Red Hat Display" panose="02010503040201060303" pitchFamily="2" charset="77"/>
            </a:endParaRPr>
          </a:p>
        </p:txBody>
      </p:sp>
      <p:graphicFrame>
        <p:nvGraphicFramePr>
          <p:cNvPr id="6" name="Google Shape;1233;p76">
            <a:extLst>
              <a:ext uri="{FF2B5EF4-FFF2-40B4-BE49-F238E27FC236}">
                <a16:creationId xmlns:a16="http://schemas.microsoft.com/office/drawing/2014/main" id="{532DD3E7-6E3E-E61D-85BF-36E63B94FC6C}"/>
              </a:ext>
            </a:extLst>
          </p:cNvPr>
          <p:cNvGraphicFramePr/>
          <p:nvPr>
            <p:extLst>
              <p:ext uri="{D42A27DB-BD31-4B8C-83A1-F6EECF244321}">
                <p14:modId xmlns:p14="http://schemas.microsoft.com/office/powerpoint/2010/main" val="366494483"/>
              </p:ext>
            </p:extLst>
          </p:nvPr>
        </p:nvGraphicFramePr>
        <p:xfrm>
          <a:off x="1317362" y="1123606"/>
          <a:ext cx="10192151" cy="5353625"/>
        </p:xfrm>
        <a:graphic>
          <a:graphicData uri="http://schemas.openxmlformats.org/drawingml/2006/table">
            <a:tbl>
              <a:tblPr>
                <a:noFill/>
              </a:tblPr>
              <a:tblGrid>
                <a:gridCol w="2615503">
                  <a:extLst>
                    <a:ext uri="{9D8B030D-6E8A-4147-A177-3AD203B41FA5}">
                      <a16:colId xmlns:a16="http://schemas.microsoft.com/office/drawing/2014/main" val="20000"/>
                    </a:ext>
                  </a:extLst>
                </a:gridCol>
                <a:gridCol w="7576648">
                  <a:extLst>
                    <a:ext uri="{9D8B030D-6E8A-4147-A177-3AD203B41FA5}">
                      <a16:colId xmlns:a16="http://schemas.microsoft.com/office/drawing/2014/main" val="20001"/>
                    </a:ext>
                  </a:extLst>
                </a:gridCol>
              </a:tblGrid>
              <a:tr h="416075">
                <a:tc>
                  <a:txBody>
                    <a:bodyPr/>
                    <a:lstStyle/>
                    <a:p>
                      <a:pPr marL="0" lvl="0" indent="0" algn="ctr" rtl="0">
                        <a:spcBef>
                          <a:spcPts val="0"/>
                        </a:spcBef>
                        <a:spcAft>
                          <a:spcPts val="0"/>
                        </a:spcAft>
                        <a:buNone/>
                      </a:pPr>
                      <a:r>
                        <a:rPr lang="en-US" sz="1200">
                          <a:solidFill>
                            <a:schemeClr val="lt1"/>
                          </a:solidFill>
                          <a:latin typeface="Red Hat Display"/>
                          <a:ea typeface="Red Hat Display"/>
                          <a:cs typeface="Red Hat Display"/>
                          <a:sym typeface="Red Hat Display"/>
                        </a:rPr>
                        <a:t>Question</a:t>
                      </a:r>
                      <a:endParaRPr sz="1200">
                        <a:solidFill>
                          <a:schemeClr val="lt1"/>
                        </a:solidFill>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dirty="0">
                          <a:solidFill>
                            <a:schemeClr val="lt1"/>
                          </a:solidFill>
                          <a:latin typeface="Red Hat Display"/>
                          <a:ea typeface="Red Hat Display"/>
                          <a:cs typeface="Red Hat Display"/>
                          <a:sym typeface="Red Hat Display"/>
                        </a:rPr>
                        <a:t>Notes/Detail</a:t>
                      </a:r>
                      <a:endParaRPr sz="1200" dirty="0">
                        <a:solidFill>
                          <a:schemeClr val="lt1"/>
                        </a:solidFill>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76143">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iDaaS is a Product?</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No, and it will never be. It was developed to show the power of technologies and what they can do within healthcare. It is key to note that ever capability is native within Red Hat technologies so while iDaaS is not a product and supported everything specific components do like iDaaS Connect is Fuse and moving to Camel-K/Camel-Quarkus based.</a:t>
                      </a:r>
                      <a:endParaRPr sz="1200" dirty="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6143">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Proven Design Pattern Extensible for Consulting and Product Development</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We actively have six partners and growing that have implemented solutions that are “white labeled” atop iDaaS capabilities.</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0102">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Supports Implementation with other technologies</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We have seen implementations leverage different technologies for areas like queuing, data persistence, mapping tools and so forth.</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32183">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Healthcare and Industry Standards support</a:t>
                      </a:r>
                      <a:endParaRPr sz="1200" dirty="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iDaaS is being used in healthcare for HL7, FHIR, CCDA and various other healthcare specific transactions. We are also actively starting payer initiatives with EDI enablement as well. We also have detailed support for non-industry data types like CSV Files, web services, REST and more…. We also, natively have public cloud SaS and PaaS vendor support fully integrated</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33447">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Cloud Native or Cloud Enabled</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iDaaS was built from the ground up to run within containers and/or on infrastructure. Implementations of both exist.</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33447">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Data Model Support</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iDaaS is built with NO focus on a specific data models we have supported efforts with OMAP and other data formats.</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676143">
                <a:tc>
                  <a:txBody>
                    <a:bodyPr/>
                    <a:lstStyle/>
                    <a:p>
                      <a:pPr marL="0" lvl="0" indent="0" algn="l" rtl="0">
                        <a:spcBef>
                          <a:spcPts val="0"/>
                        </a:spcBef>
                        <a:spcAft>
                          <a:spcPts val="0"/>
                        </a:spcAft>
                        <a:buNone/>
                      </a:pPr>
                      <a:r>
                        <a:rPr lang="en-US" sz="1200">
                          <a:latin typeface="Red Hat Display"/>
                          <a:ea typeface="Red Hat Display"/>
                          <a:cs typeface="Red Hat Display"/>
                          <a:sym typeface="Red Hat Display"/>
                        </a:rPr>
                        <a:t>Platform Administration / Monitoring</a:t>
                      </a:r>
                      <a:endParaRPr sz="120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ALL iDaaS modules have a specific industry standard interface from a leading open source effort (</a:t>
                      </a:r>
                      <a:r>
                        <a:rPr lang="en-US" sz="1200" u="sng" dirty="0">
                          <a:solidFill>
                            <a:schemeClr val="hlink"/>
                          </a:solidFill>
                          <a:latin typeface="Red Hat Display"/>
                          <a:ea typeface="Red Hat Display"/>
                          <a:cs typeface="Red Hat Display"/>
                          <a:sym typeface="Red Hat Display"/>
                          <a:hlinkClick r:id="rId2"/>
                        </a:rPr>
                        <a:t>https://hawt.io/</a:t>
                      </a:r>
                      <a:r>
                        <a:rPr lang="en-US" sz="1200" dirty="0">
                          <a:latin typeface="Red Hat Display"/>
                          <a:ea typeface="Red Hat Display"/>
                          <a:cs typeface="Red Hat Display"/>
                          <a:sym typeface="Red Hat Display"/>
                        </a:rPr>
                        <a:t>). This same technology is widely adopted across companies and the same exact interface style numerous Red Hat products have. </a:t>
                      </a:r>
                      <a:endParaRPr sz="1200" dirty="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309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2331087" cy="830997"/>
            <a:chOff x="1529280" y="203941"/>
            <a:chExt cx="233108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233108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Agenda</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2</a:t>
            </a:fld>
            <a:endParaRPr lang="en-US"/>
          </a:p>
        </p:txBody>
      </p:sp>
      <p:sp>
        <p:nvSpPr>
          <p:cNvPr id="7" name="Oval 4">
            <a:extLst>
              <a:ext uri="{FF2B5EF4-FFF2-40B4-BE49-F238E27FC236}">
                <a16:creationId xmlns:a16="http://schemas.microsoft.com/office/drawing/2014/main" id="{22BE5EA5-4562-83FD-5828-612FD9285F0E}"/>
              </a:ext>
            </a:extLst>
          </p:cNvPr>
          <p:cNvSpPr/>
          <p:nvPr/>
        </p:nvSpPr>
        <p:spPr>
          <a:xfrm>
            <a:off x="1657847" y="1339759"/>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5285AFB-D31F-59A5-FE80-D2F832030661}"/>
              </a:ext>
            </a:extLst>
          </p:cNvPr>
          <p:cNvGrpSpPr/>
          <p:nvPr/>
        </p:nvGrpSpPr>
        <p:grpSpPr>
          <a:xfrm>
            <a:off x="1561456" y="1246302"/>
            <a:ext cx="192783" cy="5001506"/>
            <a:chOff x="2237993" y="928247"/>
            <a:chExt cx="192783" cy="5001506"/>
          </a:xfrm>
          <a:solidFill>
            <a:srgbClr val="002060"/>
          </a:solidFill>
        </p:grpSpPr>
        <p:sp>
          <p:nvSpPr>
            <p:cNvPr id="9" name="Oval 8">
              <a:extLst>
                <a:ext uri="{FF2B5EF4-FFF2-40B4-BE49-F238E27FC236}">
                  <a16:creationId xmlns:a16="http://schemas.microsoft.com/office/drawing/2014/main" id="{FBD891A6-AB18-8CD7-8B75-FBE852EC44CE}"/>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FB2E9AD7-DA8B-1F1C-805E-CAE2C0044A8E}"/>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Oval 16">
            <a:extLst>
              <a:ext uri="{FF2B5EF4-FFF2-40B4-BE49-F238E27FC236}">
                <a16:creationId xmlns:a16="http://schemas.microsoft.com/office/drawing/2014/main" id="{336107AA-11D6-1005-76EB-176F21E414F8}"/>
              </a:ext>
            </a:extLst>
          </p:cNvPr>
          <p:cNvSpPr/>
          <p:nvPr/>
        </p:nvSpPr>
        <p:spPr>
          <a:xfrm>
            <a:off x="3368476" y="2056316"/>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9">
            <a:extLst>
              <a:ext uri="{FF2B5EF4-FFF2-40B4-BE49-F238E27FC236}">
                <a16:creationId xmlns:a16="http://schemas.microsoft.com/office/drawing/2014/main" id="{4133D354-7A38-7E68-EF26-1212E02783E7}"/>
              </a:ext>
            </a:extLst>
          </p:cNvPr>
          <p:cNvSpPr/>
          <p:nvPr/>
        </p:nvSpPr>
        <p:spPr>
          <a:xfrm>
            <a:off x="4551701" y="1239024"/>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3">
            <a:extLst>
              <a:ext uri="{FF2B5EF4-FFF2-40B4-BE49-F238E27FC236}">
                <a16:creationId xmlns:a16="http://schemas.microsoft.com/office/drawing/2014/main" id="{D72D9A16-B30A-C71B-3D52-6E27DB373A66}"/>
              </a:ext>
            </a:extLst>
          </p:cNvPr>
          <p:cNvSpPr/>
          <p:nvPr/>
        </p:nvSpPr>
        <p:spPr>
          <a:xfrm>
            <a:off x="5220061" y="2490077"/>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1" name="Rectangle: Rounded Corners 14">
            <a:extLst>
              <a:ext uri="{FF2B5EF4-FFF2-40B4-BE49-F238E27FC236}">
                <a16:creationId xmlns:a16="http://schemas.microsoft.com/office/drawing/2014/main" id="{6D2D7323-871E-37DD-9AF1-610A15E38F6E}"/>
              </a:ext>
            </a:extLst>
          </p:cNvPr>
          <p:cNvSpPr/>
          <p:nvPr/>
        </p:nvSpPr>
        <p:spPr>
          <a:xfrm>
            <a:off x="4685274" y="5309732"/>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2" name="Rectangle: Rounded Corners 15">
            <a:extLst>
              <a:ext uri="{FF2B5EF4-FFF2-40B4-BE49-F238E27FC236}">
                <a16:creationId xmlns:a16="http://schemas.microsoft.com/office/drawing/2014/main" id="{133D6349-F9B1-2EC1-A828-7C0B18423432}"/>
              </a:ext>
            </a:extLst>
          </p:cNvPr>
          <p:cNvSpPr/>
          <p:nvPr/>
        </p:nvSpPr>
        <p:spPr>
          <a:xfrm>
            <a:off x="5375470" y="3888902"/>
            <a:ext cx="4147175" cy="8248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3" name="Oval 22">
            <a:extLst>
              <a:ext uri="{FF2B5EF4-FFF2-40B4-BE49-F238E27FC236}">
                <a16:creationId xmlns:a16="http://schemas.microsoft.com/office/drawing/2014/main" id="{6B3ACEBD-3914-B3D2-FE15-1459CA19A62B}"/>
              </a:ext>
            </a:extLst>
          </p:cNvPr>
          <p:cNvSpPr/>
          <p:nvPr/>
        </p:nvSpPr>
        <p:spPr>
          <a:xfrm>
            <a:off x="4748277" y="2550294"/>
            <a:ext cx="720396" cy="7203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9C0C39C-CC20-492F-BC02-05AEEFF5F078}"/>
              </a:ext>
            </a:extLst>
          </p:cNvPr>
          <p:cNvSpPr/>
          <p:nvPr/>
        </p:nvSpPr>
        <p:spPr>
          <a:xfrm>
            <a:off x="4999204" y="3933497"/>
            <a:ext cx="720396" cy="7203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ed Hat Display" panose="02010503040201060303" pitchFamily="2" charset="77"/>
            </a:endParaRPr>
          </a:p>
        </p:txBody>
      </p:sp>
      <p:sp>
        <p:nvSpPr>
          <p:cNvPr id="26" name="Oval 25">
            <a:extLst>
              <a:ext uri="{FF2B5EF4-FFF2-40B4-BE49-F238E27FC236}">
                <a16:creationId xmlns:a16="http://schemas.microsoft.com/office/drawing/2014/main" id="{2CE3C2DD-D526-C59A-4697-7B3AFEDB4298}"/>
              </a:ext>
            </a:extLst>
          </p:cNvPr>
          <p:cNvSpPr/>
          <p:nvPr/>
        </p:nvSpPr>
        <p:spPr>
          <a:xfrm>
            <a:off x="3395346" y="5270861"/>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1E07EE0-63A3-8C22-D4C2-168794A4FA9A}"/>
              </a:ext>
            </a:extLst>
          </p:cNvPr>
          <p:cNvSpPr/>
          <p:nvPr/>
        </p:nvSpPr>
        <p:spPr>
          <a:xfrm>
            <a:off x="3887846" y="2994110"/>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3B313DC-3C70-DF5C-183B-4183220A924C}"/>
              </a:ext>
            </a:extLst>
          </p:cNvPr>
          <p:cNvSpPr/>
          <p:nvPr/>
        </p:nvSpPr>
        <p:spPr>
          <a:xfrm>
            <a:off x="3917189" y="4049130"/>
            <a:ext cx="240660" cy="240658"/>
          </a:xfrm>
          <a:prstGeom prst="ellipse">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DBF5DE8-A7B2-727E-2E24-831325FA9A79}"/>
              </a:ext>
            </a:extLst>
          </p:cNvPr>
          <p:cNvCxnSpPr/>
          <p:nvPr/>
        </p:nvCxnSpPr>
        <p:spPr>
          <a:xfrm flipV="1">
            <a:off x="3661043" y="1827604"/>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4E3DD1-89B9-70D8-1BD0-0EF647B2780F}"/>
              </a:ext>
            </a:extLst>
          </p:cNvPr>
          <p:cNvCxnSpPr>
            <a:cxnSpLocks/>
            <a:endCxn id="23" idx="2"/>
          </p:cNvCxnSpPr>
          <p:nvPr/>
        </p:nvCxnSpPr>
        <p:spPr>
          <a:xfrm flipV="1">
            <a:off x="4172259" y="2910492"/>
            <a:ext cx="576018" cy="145446"/>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9CBAC6-16BE-3F2D-0838-C47D60DC423B}"/>
              </a:ext>
            </a:extLst>
          </p:cNvPr>
          <p:cNvCxnSpPr>
            <a:cxnSpLocks/>
            <a:stCxn id="28" idx="6"/>
            <a:endCxn id="24" idx="2"/>
          </p:cNvCxnSpPr>
          <p:nvPr/>
        </p:nvCxnSpPr>
        <p:spPr>
          <a:xfrm>
            <a:off x="4157849" y="4169459"/>
            <a:ext cx="841355" cy="124236"/>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1FC8004-1051-FCEE-DEEE-6DAA1BA2DD56}"/>
              </a:ext>
            </a:extLst>
          </p:cNvPr>
          <p:cNvCxnSpPr>
            <a:cxnSpLocks/>
            <a:endCxn id="49" idx="2"/>
          </p:cNvCxnSpPr>
          <p:nvPr/>
        </p:nvCxnSpPr>
        <p:spPr>
          <a:xfrm>
            <a:off x="3599393" y="5470249"/>
            <a:ext cx="656119" cy="19205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18">
            <a:extLst>
              <a:ext uri="{FF2B5EF4-FFF2-40B4-BE49-F238E27FC236}">
                <a16:creationId xmlns:a16="http://schemas.microsoft.com/office/drawing/2014/main" id="{7AF9FEC6-287B-B06A-E883-1C65272C5B26}"/>
              </a:ext>
            </a:extLst>
          </p:cNvPr>
          <p:cNvSpPr>
            <a:spLocks noEditPoints="1"/>
          </p:cNvSpPr>
          <p:nvPr/>
        </p:nvSpPr>
        <p:spPr bwMode="auto">
          <a:xfrm flipH="1">
            <a:off x="4899332" y="2732879"/>
            <a:ext cx="320729"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48" name="Group 47">
            <a:extLst>
              <a:ext uri="{FF2B5EF4-FFF2-40B4-BE49-F238E27FC236}">
                <a16:creationId xmlns:a16="http://schemas.microsoft.com/office/drawing/2014/main" id="{6C6B53A8-2DEF-7605-1A3E-5F03E3137911}"/>
              </a:ext>
            </a:extLst>
          </p:cNvPr>
          <p:cNvGrpSpPr/>
          <p:nvPr/>
        </p:nvGrpSpPr>
        <p:grpSpPr>
          <a:xfrm>
            <a:off x="4255512" y="5302101"/>
            <a:ext cx="720396" cy="720396"/>
            <a:chOff x="1998988" y="2949842"/>
            <a:chExt cx="720396" cy="720396"/>
          </a:xfrm>
        </p:grpSpPr>
        <p:sp>
          <p:nvSpPr>
            <p:cNvPr id="49" name="Oval 48">
              <a:extLst>
                <a:ext uri="{FF2B5EF4-FFF2-40B4-BE49-F238E27FC236}">
                  <a16:creationId xmlns:a16="http://schemas.microsoft.com/office/drawing/2014/main" id="{B0391869-3A8D-1CB6-2AE1-12FADFC1BF65}"/>
                </a:ext>
              </a:extLst>
            </p:cNvPr>
            <p:cNvSpPr/>
            <p:nvPr/>
          </p:nvSpPr>
          <p:spPr>
            <a:xfrm>
              <a:off x="1998988" y="2949842"/>
              <a:ext cx="720396" cy="72039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0" name="Group 49">
              <a:extLst>
                <a:ext uri="{FF2B5EF4-FFF2-40B4-BE49-F238E27FC236}">
                  <a16:creationId xmlns:a16="http://schemas.microsoft.com/office/drawing/2014/main" id="{228F1507-ED34-99B4-A137-E0E91EDDD0DB}"/>
                </a:ext>
              </a:extLst>
            </p:cNvPr>
            <p:cNvGrpSpPr/>
            <p:nvPr/>
          </p:nvGrpSpPr>
          <p:grpSpPr>
            <a:xfrm>
              <a:off x="2201355" y="3180221"/>
              <a:ext cx="292868" cy="243057"/>
              <a:chOff x="-4900613" y="885825"/>
              <a:chExt cx="5815013" cy="4826000"/>
            </a:xfrm>
            <a:solidFill>
              <a:schemeClr val="bg1"/>
            </a:solidFill>
          </p:grpSpPr>
          <p:sp>
            <p:nvSpPr>
              <p:cNvPr id="51" name="Freeform 22">
                <a:extLst>
                  <a:ext uri="{FF2B5EF4-FFF2-40B4-BE49-F238E27FC236}">
                    <a16:creationId xmlns:a16="http://schemas.microsoft.com/office/drawing/2014/main" id="{0DF76426-4CAB-33AE-E24F-FDE8609BDE8B}"/>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3">
                <a:extLst>
                  <a:ext uri="{FF2B5EF4-FFF2-40B4-BE49-F238E27FC236}">
                    <a16:creationId xmlns:a16="http://schemas.microsoft.com/office/drawing/2014/main" id="{1265E4F5-E25B-2A8F-A995-61B35EB39F7B}"/>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24">
                <a:extLst>
                  <a:ext uri="{FF2B5EF4-FFF2-40B4-BE49-F238E27FC236}">
                    <a16:creationId xmlns:a16="http://schemas.microsoft.com/office/drawing/2014/main" id="{AABBC9B7-7AAD-EE54-EB54-F5179CBAEBB1}"/>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54" name="Group 53">
            <a:extLst>
              <a:ext uri="{FF2B5EF4-FFF2-40B4-BE49-F238E27FC236}">
                <a16:creationId xmlns:a16="http://schemas.microsoft.com/office/drawing/2014/main" id="{9D1B1F92-D7EC-0BE8-D71C-D7A2468F4137}"/>
              </a:ext>
            </a:extLst>
          </p:cNvPr>
          <p:cNvGrpSpPr/>
          <p:nvPr/>
        </p:nvGrpSpPr>
        <p:grpSpPr>
          <a:xfrm>
            <a:off x="5161087" y="4111860"/>
            <a:ext cx="349810" cy="342900"/>
            <a:chOff x="973138" y="4927600"/>
            <a:chExt cx="642937" cy="630238"/>
          </a:xfrm>
          <a:solidFill>
            <a:schemeClr val="bg1"/>
          </a:solidFill>
        </p:grpSpPr>
        <p:sp>
          <p:nvSpPr>
            <p:cNvPr id="55" name="Freeform 28">
              <a:extLst>
                <a:ext uri="{FF2B5EF4-FFF2-40B4-BE49-F238E27FC236}">
                  <a16:creationId xmlns:a16="http://schemas.microsoft.com/office/drawing/2014/main" id="{20A9EFB2-CF37-107F-160D-359ADC48CEFB}"/>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Red Hat Display" panose="02010503040201060303" pitchFamily="2" charset="77"/>
              </a:endParaRPr>
            </a:p>
          </p:txBody>
        </p:sp>
        <p:sp>
          <p:nvSpPr>
            <p:cNvPr id="56" name="Freeform 29">
              <a:extLst>
                <a:ext uri="{FF2B5EF4-FFF2-40B4-BE49-F238E27FC236}">
                  <a16:creationId xmlns:a16="http://schemas.microsoft.com/office/drawing/2014/main" id="{6930A5B9-1117-3766-9977-2737A7889F1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Red Hat Display" panose="02010503040201060303" pitchFamily="2" charset="77"/>
              </a:endParaRPr>
            </a:p>
          </p:txBody>
        </p:sp>
        <p:sp>
          <p:nvSpPr>
            <p:cNvPr id="57" name="Freeform 30">
              <a:extLst>
                <a:ext uri="{FF2B5EF4-FFF2-40B4-BE49-F238E27FC236}">
                  <a16:creationId xmlns:a16="http://schemas.microsoft.com/office/drawing/2014/main" id="{3BE1ABE8-19A9-E2D0-624D-DF6ECD2E79F6}"/>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latin typeface="Red Hat Display" panose="02010503040201060303" pitchFamily="2" charset="77"/>
              </a:endParaRPr>
            </a:p>
          </p:txBody>
        </p:sp>
      </p:grpSp>
      <p:grpSp>
        <p:nvGrpSpPr>
          <p:cNvPr id="58" name="Group 57">
            <a:extLst>
              <a:ext uri="{FF2B5EF4-FFF2-40B4-BE49-F238E27FC236}">
                <a16:creationId xmlns:a16="http://schemas.microsoft.com/office/drawing/2014/main" id="{A5169BF4-7018-D24F-6CA8-415AA6A05360}"/>
              </a:ext>
            </a:extLst>
          </p:cNvPr>
          <p:cNvGrpSpPr/>
          <p:nvPr/>
        </p:nvGrpSpPr>
        <p:grpSpPr>
          <a:xfrm>
            <a:off x="4027881" y="1299474"/>
            <a:ext cx="720396" cy="720396"/>
            <a:chOff x="4363098" y="545769"/>
            <a:chExt cx="720396" cy="720396"/>
          </a:xfrm>
        </p:grpSpPr>
        <p:sp>
          <p:nvSpPr>
            <p:cNvPr id="59" name="Oval 58">
              <a:extLst>
                <a:ext uri="{FF2B5EF4-FFF2-40B4-BE49-F238E27FC236}">
                  <a16:creationId xmlns:a16="http://schemas.microsoft.com/office/drawing/2014/main" id="{05D624F7-83F1-3406-6A4F-A51ECB1FB323}"/>
                </a:ext>
              </a:extLst>
            </p:cNvPr>
            <p:cNvSpPr/>
            <p:nvPr/>
          </p:nvSpPr>
          <p:spPr>
            <a:xfrm>
              <a:off x="4363098" y="545769"/>
              <a:ext cx="720396" cy="7203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a:extLst>
                <a:ext uri="{FF2B5EF4-FFF2-40B4-BE49-F238E27FC236}">
                  <a16:creationId xmlns:a16="http://schemas.microsoft.com/office/drawing/2014/main" id="{51AEBAD2-7C0D-38C2-1E9D-B9045F21B58A}"/>
                </a:ext>
              </a:extLst>
            </p:cNvPr>
            <p:cNvGrpSpPr/>
            <p:nvPr/>
          </p:nvGrpSpPr>
          <p:grpSpPr>
            <a:xfrm>
              <a:off x="4559674" y="764356"/>
              <a:ext cx="327244" cy="327242"/>
              <a:chOff x="-5040313" y="522288"/>
              <a:chExt cx="5791201" cy="5791201"/>
            </a:xfrm>
            <a:solidFill>
              <a:schemeClr val="bg1"/>
            </a:solidFill>
          </p:grpSpPr>
          <p:sp>
            <p:nvSpPr>
              <p:cNvPr id="61" name="Freeform 34">
                <a:extLst>
                  <a:ext uri="{FF2B5EF4-FFF2-40B4-BE49-F238E27FC236}">
                    <a16:creationId xmlns:a16="http://schemas.microsoft.com/office/drawing/2014/main" id="{B13B0FA5-FCF9-F717-7EAC-7E44997370B4}"/>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Freeform 35">
                <a:extLst>
                  <a:ext uri="{FF2B5EF4-FFF2-40B4-BE49-F238E27FC236}">
                    <a16:creationId xmlns:a16="http://schemas.microsoft.com/office/drawing/2014/main" id="{373E59FD-5D14-5FE7-C46C-E84966CD534C}"/>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3" name="Freeform 36">
                <a:extLst>
                  <a:ext uri="{FF2B5EF4-FFF2-40B4-BE49-F238E27FC236}">
                    <a16:creationId xmlns:a16="http://schemas.microsoft.com/office/drawing/2014/main" id="{38FEDEFE-9089-2251-4C0C-FFFB898E257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37">
                <a:extLst>
                  <a:ext uri="{FF2B5EF4-FFF2-40B4-BE49-F238E27FC236}">
                    <a16:creationId xmlns:a16="http://schemas.microsoft.com/office/drawing/2014/main" id="{A532E525-EB6D-D834-DAFF-7DBF0AB7B7D4}"/>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65" name="TextBox 64">
            <a:extLst>
              <a:ext uri="{FF2B5EF4-FFF2-40B4-BE49-F238E27FC236}">
                <a16:creationId xmlns:a16="http://schemas.microsoft.com/office/drawing/2014/main" id="{D7ABC527-142F-5C9F-E110-A1D38C6AE31E}"/>
              </a:ext>
            </a:extLst>
          </p:cNvPr>
          <p:cNvSpPr txBox="1"/>
          <p:nvPr/>
        </p:nvSpPr>
        <p:spPr>
          <a:xfrm>
            <a:off x="5375470" y="1488271"/>
            <a:ext cx="1383392"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Background</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7" name="TextBox 66">
            <a:extLst>
              <a:ext uri="{FF2B5EF4-FFF2-40B4-BE49-F238E27FC236}">
                <a16:creationId xmlns:a16="http://schemas.microsoft.com/office/drawing/2014/main" id="{41D49688-15F1-B14C-0955-7FD285D1B3CF}"/>
              </a:ext>
            </a:extLst>
          </p:cNvPr>
          <p:cNvSpPr txBox="1"/>
          <p:nvPr/>
        </p:nvSpPr>
        <p:spPr>
          <a:xfrm>
            <a:off x="5942395" y="2739958"/>
            <a:ext cx="208711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Data as a Platform</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8" name="TextBox 67">
            <a:extLst>
              <a:ext uri="{FF2B5EF4-FFF2-40B4-BE49-F238E27FC236}">
                <a16:creationId xmlns:a16="http://schemas.microsoft.com/office/drawing/2014/main" id="{FB70860A-8EDE-EB3D-C76D-0B285D3B9BF8}"/>
              </a:ext>
            </a:extLst>
          </p:cNvPr>
          <p:cNvSpPr txBox="1"/>
          <p:nvPr/>
        </p:nvSpPr>
        <p:spPr>
          <a:xfrm>
            <a:off x="5379350" y="5566274"/>
            <a:ext cx="2279470"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Reference Materials</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
        <p:nvSpPr>
          <p:cNvPr id="69" name="TextBox 68">
            <a:extLst>
              <a:ext uri="{FF2B5EF4-FFF2-40B4-BE49-F238E27FC236}">
                <a16:creationId xmlns:a16="http://schemas.microsoft.com/office/drawing/2014/main" id="{3117D461-ECA2-5C17-CCFE-E981EC3E298D}"/>
              </a:ext>
            </a:extLst>
          </p:cNvPr>
          <p:cNvSpPr txBox="1"/>
          <p:nvPr/>
        </p:nvSpPr>
        <p:spPr>
          <a:xfrm>
            <a:off x="6041209" y="4147439"/>
            <a:ext cx="1994136"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rPr>
              <a:t>Real World Usage</a:t>
            </a:r>
            <a:endParaRPr lang="en-US" sz="2000" dirty="0">
              <a:solidFill>
                <a:schemeClr val="tx1">
                  <a:lumMod val="75000"/>
                  <a:lumOff val="25000"/>
                </a:schemeClr>
              </a:solidFill>
              <a:latin typeface="Red Hat Display" panose="02010503040201060303" pitchFamily="2" charset="77"/>
              <a:ea typeface="Calibri Light" charset="0"/>
              <a:cs typeface="Segoe UI" panose="020B0502040204020203" pitchFamily="34" charset="0"/>
            </a:endParaRPr>
          </a:p>
        </p:txBody>
      </p:sp>
    </p:spTree>
    <p:extLst>
      <p:ext uri="{BB962C8B-B14F-4D97-AF65-F5344CB8AC3E}">
        <p14:creationId xmlns:p14="http://schemas.microsoft.com/office/powerpoint/2010/main" val="355349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7643439" cy="830997"/>
            <a:chOff x="1529280" y="203941"/>
            <a:chExt cx="7643439"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7643439"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Common Questions (cont.)</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6" name="Slide Number Placeholder 25">
            <a:extLst>
              <a:ext uri="{FF2B5EF4-FFF2-40B4-BE49-F238E27FC236}">
                <a16:creationId xmlns:a16="http://schemas.microsoft.com/office/drawing/2014/main" id="{4A6FFE56-7532-517F-121D-18BA696749CA}"/>
              </a:ext>
            </a:extLst>
          </p:cNvPr>
          <p:cNvSpPr>
            <a:spLocks noGrp="1"/>
          </p:cNvSpPr>
          <p:nvPr>
            <p:ph type="sldNum" sz="quarter" idx="12"/>
          </p:nvPr>
        </p:nvSpPr>
        <p:spPr/>
        <p:txBody>
          <a:bodyPr/>
          <a:lstStyle/>
          <a:p>
            <a:fld id="{13977CFE-518C-4DE5-A6A8-72B8FCA09D3F}" type="slidenum">
              <a:rPr lang="en-US" smtClean="0">
                <a:latin typeface="Red Hat Display" panose="02010503040201060303" pitchFamily="2" charset="77"/>
              </a:rPr>
              <a:t>20</a:t>
            </a:fld>
            <a:endParaRPr lang="en-US" dirty="0">
              <a:latin typeface="Red Hat Display" panose="02010503040201060303" pitchFamily="2" charset="77"/>
            </a:endParaRPr>
          </a:p>
        </p:txBody>
      </p:sp>
      <p:graphicFrame>
        <p:nvGraphicFramePr>
          <p:cNvPr id="3" name="Google Shape;1240;p77">
            <a:extLst>
              <a:ext uri="{FF2B5EF4-FFF2-40B4-BE49-F238E27FC236}">
                <a16:creationId xmlns:a16="http://schemas.microsoft.com/office/drawing/2014/main" id="{B1D9717D-66D5-8C3A-FDCC-BB5D4F7DEC3E}"/>
              </a:ext>
            </a:extLst>
          </p:cNvPr>
          <p:cNvGraphicFramePr/>
          <p:nvPr>
            <p:extLst>
              <p:ext uri="{D42A27DB-BD31-4B8C-83A1-F6EECF244321}">
                <p14:modId xmlns:p14="http://schemas.microsoft.com/office/powerpoint/2010/main" val="608765040"/>
              </p:ext>
            </p:extLst>
          </p:nvPr>
        </p:nvGraphicFramePr>
        <p:xfrm>
          <a:off x="1517476" y="1305980"/>
          <a:ext cx="9206846" cy="3393681"/>
        </p:xfrm>
        <a:graphic>
          <a:graphicData uri="http://schemas.openxmlformats.org/drawingml/2006/table">
            <a:tbl>
              <a:tblPr>
                <a:noFill/>
              </a:tblPr>
              <a:tblGrid>
                <a:gridCol w="2362654">
                  <a:extLst>
                    <a:ext uri="{9D8B030D-6E8A-4147-A177-3AD203B41FA5}">
                      <a16:colId xmlns:a16="http://schemas.microsoft.com/office/drawing/2014/main" val="20000"/>
                    </a:ext>
                  </a:extLst>
                </a:gridCol>
                <a:gridCol w="6844192">
                  <a:extLst>
                    <a:ext uri="{9D8B030D-6E8A-4147-A177-3AD203B41FA5}">
                      <a16:colId xmlns:a16="http://schemas.microsoft.com/office/drawing/2014/main" val="20001"/>
                    </a:ext>
                  </a:extLst>
                </a:gridCol>
              </a:tblGrid>
              <a:tr h="467631">
                <a:tc>
                  <a:txBody>
                    <a:bodyPr/>
                    <a:lstStyle/>
                    <a:p>
                      <a:pPr marL="0" lvl="0" indent="0" algn="ctr" rtl="0">
                        <a:spcBef>
                          <a:spcPts val="0"/>
                        </a:spcBef>
                        <a:spcAft>
                          <a:spcPts val="0"/>
                        </a:spcAft>
                        <a:buNone/>
                      </a:pPr>
                      <a:r>
                        <a:rPr lang="en-US" sz="1200">
                          <a:solidFill>
                            <a:schemeClr val="lt1"/>
                          </a:solidFill>
                          <a:latin typeface="Red Hat Display"/>
                          <a:ea typeface="Red Hat Display"/>
                          <a:cs typeface="Red Hat Display"/>
                          <a:sym typeface="Red Hat Display"/>
                        </a:rPr>
                        <a:t>Question</a:t>
                      </a:r>
                      <a:endParaRPr sz="1200">
                        <a:solidFill>
                          <a:schemeClr val="lt1"/>
                        </a:solidFill>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dirty="0">
                          <a:solidFill>
                            <a:schemeClr val="lt1"/>
                          </a:solidFill>
                          <a:latin typeface="Red Hat Display"/>
                          <a:ea typeface="Red Hat Display"/>
                          <a:cs typeface="Red Hat Display"/>
                          <a:sym typeface="Red Hat Display"/>
                        </a:rPr>
                        <a:t>Notes/Detail</a:t>
                      </a:r>
                      <a:endParaRPr sz="1200" dirty="0">
                        <a:solidFill>
                          <a:schemeClr val="lt1"/>
                        </a:solidFill>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689059">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is iDaaS just code</a:t>
                      </a:r>
                      <a:endParaRPr sz="1200" dirty="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ed Hat Display"/>
                          <a:ea typeface="Red Hat Display"/>
                          <a:cs typeface="Red Hat Display"/>
                          <a:sym typeface="Red Hat Display"/>
                        </a:rPr>
                        <a:t>iDaaS is a design pattern/reference architecture that has a branded set of capabilities built atop upstream technologies. We started with leveraging one key technology that many other companies use: Red Hat, SAP, WS02 and numerous others, Apache Camel (</a:t>
                      </a:r>
                      <a:r>
                        <a:rPr lang="en-US" sz="1200" u="sng" dirty="0">
                          <a:solidFill>
                            <a:schemeClr val="hlink"/>
                          </a:solidFill>
                          <a:latin typeface="Red Hat Display"/>
                          <a:ea typeface="Red Hat Display"/>
                          <a:cs typeface="Red Hat Display"/>
                          <a:sym typeface="Red Hat Display"/>
                          <a:hlinkClick r:id="rId2"/>
                        </a:rPr>
                        <a:t>https://camel.apache.org/</a:t>
                      </a:r>
                      <a:r>
                        <a:rPr lang="en-US" sz="1200" dirty="0">
                          <a:latin typeface="Red Hat Display"/>
                          <a:ea typeface="Red Hat Display"/>
                          <a:cs typeface="Red Hat Display"/>
                          <a:sym typeface="Red Hat Display"/>
                        </a:rPr>
                        <a:t>). It is one of the most popular open-source community for a long time. It also features hundreds of connectors, documentation and a vibrant community sustaining it. Starting in August of 2022 we have expanded our enablement and now also are starting to feature assets developed with vendor CLI’s, API’s and so forth. Within, iDaaS DREAM and other components there are Node and Quarkus based assets.</a:t>
                      </a:r>
                      <a:br>
                        <a:rPr lang="en-US" sz="1200" dirty="0">
                          <a:latin typeface="Red Hat Display"/>
                          <a:ea typeface="Red Hat Display"/>
                          <a:cs typeface="Red Hat Display"/>
                          <a:sym typeface="Red Hat Display"/>
                        </a:rPr>
                      </a:br>
                      <a:br>
                        <a:rPr lang="en-US" sz="1200" dirty="0">
                          <a:latin typeface="Red Hat Display"/>
                          <a:ea typeface="Red Hat Display"/>
                          <a:cs typeface="Red Hat Display"/>
                          <a:sym typeface="Red Hat Display"/>
                        </a:rPr>
                      </a:br>
                      <a:r>
                        <a:rPr lang="en-US" sz="1200" dirty="0">
                          <a:latin typeface="Red Hat Display"/>
                          <a:ea typeface="Red Hat Display"/>
                          <a:cs typeface="Red Hat Display"/>
                          <a:sym typeface="Red Hat Display"/>
                        </a:rPr>
                        <a:t>iDaaS does have EVERYTHING we discuss available immediately for usage and implementation from GitHub with our container images running in Docker as well. Check out the community we have grown at </a:t>
                      </a:r>
                      <a:r>
                        <a:rPr lang="en-US" sz="1200" u="sng" dirty="0">
                          <a:solidFill>
                            <a:schemeClr val="hlink"/>
                          </a:solidFill>
                          <a:latin typeface="Red Hat Display"/>
                          <a:ea typeface="Red Hat Display"/>
                          <a:cs typeface="Red Hat Display"/>
                          <a:sym typeface="Red Hat Display"/>
                          <a:hlinkClick r:id="rId3"/>
                        </a:rPr>
                        <a:t>https://github.com/project-herophilus</a:t>
                      </a:r>
                      <a:r>
                        <a:rPr lang="en-US" sz="1200" dirty="0">
                          <a:latin typeface="Red Hat Display"/>
                          <a:ea typeface="Red Hat Display"/>
                          <a:cs typeface="Red Hat Display"/>
                          <a:sym typeface="Red Hat Display"/>
                        </a:rPr>
                        <a:t>. </a:t>
                      </a:r>
                      <a:endParaRPr sz="1200" dirty="0">
                        <a:latin typeface="Red Hat Display"/>
                        <a:ea typeface="Red Hat Display"/>
                        <a:cs typeface="Red Hat Display"/>
                        <a:sym typeface="Red Hat Display"/>
                      </a:endParaRPr>
                    </a:p>
                    <a:p>
                      <a:pPr marL="0" lvl="0" indent="0" algn="l" rtl="0">
                        <a:spcBef>
                          <a:spcPts val="0"/>
                        </a:spcBef>
                        <a:spcAft>
                          <a:spcPts val="0"/>
                        </a:spcAft>
                        <a:buNone/>
                      </a:pPr>
                      <a:endParaRPr sz="1200" dirty="0">
                        <a:latin typeface="Red Hat Display"/>
                        <a:ea typeface="Red Hat Display"/>
                        <a:cs typeface="Red Hat Display"/>
                        <a:sym typeface="Red Hat Display"/>
                      </a:endParaRPr>
                    </a:p>
                    <a:p>
                      <a:pPr marL="0" lvl="0" indent="0" algn="l" rtl="0">
                        <a:spcBef>
                          <a:spcPts val="0"/>
                        </a:spcBef>
                        <a:spcAft>
                          <a:spcPts val="0"/>
                        </a:spcAft>
                        <a:buNone/>
                      </a:pPr>
                      <a:r>
                        <a:rPr lang="en-US" sz="1200" dirty="0">
                          <a:latin typeface="Red Hat Display"/>
                          <a:ea typeface="Red Hat Display"/>
                          <a:cs typeface="Red Hat Display"/>
                          <a:sym typeface="Red Hat Display"/>
                        </a:rPr>
                        <a:t>We also have started building implementation guides based on feedback please check the </a:t>
                      </a:r>
                      <a:r>
                        <a:rPr lang="en-US" sz="1200" u="sng" dirty="0">
                          <a:solidFill>
                            <a:schemeClr val="hlink"/>
                          </a:solidFill>
                          <a:latin typeface="Red Hat Display"/>
                          <a:ea typeface="Red Hat Display"/>
                          <a:cs typeface="Red Hat Display"/>
                          <a:sym typeface="Red Hat Display"/>
                          <a:hlinkClick r:id="rId4"/>
                        </a:rPr>
                        <a:t>main implementation page</a:t>
                      </a:r>
                      <a:r>
                        <a:rPr lang="en-US" sz="1200" dirty="0">
                          <a:latin typeface="Red Hat Display"/>
                          <a:ea typeface="Red Hat Display"/>
                          <a:cs typeface="Red Hat Display"/>
                          <a:sym typeface="Red Hat Display"/>
                        </a:rPr>
                        <a:t> out</a:t>
                      </a:r>
                      <a:endParaRPr sz="1200" dirty="0">
                        <a:latin typeface="Red Hat Display"/>
                        <a:ea typeface="Red Hat Display"/>
                        <a:cs typeface="Red Hat Display"/>
                        <a:sym typeface="Red Hat Display"/>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40583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4"/>
          <p:cNvSpPr txBox="1">
            <a:spLocks noGrp="1"/>
          </p:cNvSpPr>
          <p:nvPr>
            <p:ph type="subTitle" idx="1"/>
          </p:nvPr>
        </p:nvSpPr>
        <p:spPr>
          <a:xfrm>
            <a:off x="201732" y="0"/>
            <a:ext cx="11715695" cy="816400"/>
          </a:xfrm>
          <a:prstGeom prst="rect">
            <a:avLst/>
          </a:prstGeom>
        </p:spPr>
        <p:txBody>
          <a:bodyPr spcFirstLastPara="1" vert="horz" wrap="square" lIns="438900" tIns="91433" rIns="91433" bIns="91433" rtlCol="0" anchor="ctr" anchorCtr="0">
            <a:noAutofit/>
          </a:bodyPr>
          <a:lstStyle/>
          <a:p>
            <a:pPr marL="0" indent="0"/>
            <a:r>
              <a:rPr lang="en-US" sz="4800" dirty="0">
                <a:solidFill>
                  <a:srgbClr val="FF0000"/>
                </a:solidFill>
                <a:latin typeface="Red Hat Display"/>
                <a:ea typeface="Red Hat Display"/>
                <a:cs typeface="Red Hat Display"/>
                <a:sym typeface="Red Hat Display"/>
              </a:rPr>
              <a:t>Rebranding - Asset Renaming Starts 1/23</a:t>
            </a:r>
            <a:endParaRPr sz="4800" dirty="0">
              <a:solidFill>
                <a:srgbClr val="FF0000"/>
              </a:solidFill>
              <a:latin typeface="Red Hat Display"/>
              <a:ea typeface="Red Hat Display"/>
              <a:cs typeface="Red Hat Display"/>
              <a:sym typeface="Red Hat Display"/>
            </a:endParaRPr>
          </a:p>
        </p:txBody>
      </p:sp>
      <p:sp>
        <p:nvSpPr>
          <p:cNvPr id="1204" name="Google Shape;1204;p74"/>
          <p:cNvSpPr txBox="1">
            <a:spLocks noGrp="1"/>
          </p:cNvSpPr>
          <p:nvPr>
            <p:ph type="sldNum" idx="12"/>
          </p:nvPr>
        </p:nvSpPr>
        <p:spPr>
          <a:xfrm>
            <a:off x="81975" y="6169556"/>
            <a:ext cx="731600" cy="143600"/>
          </a:xfrm>
          <a:prstGeom prst="rect">
            <a:avLst/>
          </a:prstGeom>
        </p:spPr>
        <p:txBody>
          <a:bodyPr spcFirstLastPara="1" vert="horz" wrap="square" lIns="0" tIns="0" rIns="0" bIns="0" rtlCol="0" anchor="b" anchorCtr="0">
            <a:noAutofit/>
          </a:bodyPr>
          <a:lstStyle/>
          <a:p>
            <a:fld id="{00000000-1234-1234-1234-123412341234}" type="slidenum">
              <a:rPr lang="en-US"/>
              <a:pPr/>
              <a:t>21</a:t>
            </a:fld>
            <a:endParaRPr sz="1600"/>
          </a:p>
        </p:txBody>
      </p:sp>
      <p:sp>
        <p:nvSpPr>
          <p:cNvPr id="1205" name="Google Shape;1205;p74"/>
          <p:cNvSpPr txBox="1">
            <a:spLocks noGrp="1"/>
          </p:cNvSpPr>
          <p:nvPr>
            <p:ph type="subTitle" idx="3"/>
          </p:nvPr>
        </p:nvSpPr>
        <p:spPr>
          <a:xfrm>
            <a:off x="813551" y="6490717"/>
            <a:ext cx="8002400" cy="205200"/>
          </a:xfrm>
          <a:prstGeom prst="rect">
            <a:avLst/>
          </a:prstGeom>
        </p:spPr>
        <p:txBody>
          <a:bodyPr spcFirstLastPara="1" vert="horz" wrap="square" lIns="0" tIns="0" rIns="0" bIns="0" rtlCol="0" anchor="b" anchorCtr="0">
            <a:noAutofit/>
          </a:bodyPr>
          <a:lstStyle/>
          <a:p>
            <a:pPr marL="0" indent="0"/>
            <a:r>
              <a:rPr lang="en-US" sz="1467"/>
              <a:t>Provided By Red Hat Healthcare</a:t>
            </a:r>
            <a:endParaRPr sz="1467"/>
          </a:p>
        </p:txBody>
      </p:sp>
      <p:sp>
        <p:nvSpPr>
          <p:cNvPr id="1206" name="Google Shape;1206;p74"/>
          <p:cNvSpPr txBox="1"/>
          <p:nvPr/>
        </p:nvSpPr>
        <p:spPr>
          <a:xfrm>
            <a:off x="8779232" y="1462101"/>
            <a:ext cx="1075200" cy="1271974"/>
          </a:xfrm>
          <a:prstGeom prst="rect">
            <a:avLst/>
          </a:prstGeom>
          <a:noFill/>
          <a:ln>
            <a:noFill/>
          </a:ln>
        </p:spPr>
        <p:txBody>
          <a:bodyPr spcFirstLastPara="1" wrap="square" lIns="121900" tIns="121900" rIns="121900" bIns="121900" anchor="t" anchorCtr="0">
            <a:spAutoFit/>
          </a:bodyPr>
          <a:lstStyle/>
          <a:p>
            <a:pPr algn="ctr"/>
            <a:r>
              <a:rPr lang="en-US" sz="3333">
                <a:solidFill>
                  <a:schemeClr val="lt1"/>
                </a:solidFill>
                <a:latin typeface="Lobster"/>
                <a:ea typeface="Lobster"/>
                <a:cs typeface="Lobster"/>
                <a:sym typeface="Lobster"/>
              </a:rPr>
              <a:t>Data</a:t>
            </a:r>
            <a:endParaRPr sz="3333">
              <a:solidFill>
                <a:schemeClr val="lt1"/>
              </a:solidFill>
              <a:latin typeface="Lobster"/>
              <a:ea typeface="Lobster"/>
              <a:cs typeface="Lobster"/>
              <a:sym typeface="Lobster"/>
            </a:endParaRPr>
          </a:p>
        </p:txBody>
      </p:sp>
      <p:sp>
        <p:nvSpPr>
          <p:cNvPr id="1207" name="Google Shape;1207;p74"/>
          <p:cNvSpPr txBox="1"/>
          <p:nvPr/>
        </p:nvSpPr>
        <p:spPr>
          <a:xfrm>
            <a:off x="10340855" y="1462094"/>
            <a:ext cx="930800" cy="759078"/>
          </a:xfrm>
          <a:prstGeom prst="rect">
            <a:avLst/>
          </a:prstGeom>
          <a:noFill/>
          <a:ln>
            <a:noFill/>
          </a:ln>
        </p:spPr>
        <p:txBody>
          <a:bodyPr spcFirstLastPara="1" wrap="square" lIns="121900" tIns="121900" rIns="121900" bIns="121900" anchor="t" anchorCtr="0">
            <a:spAutoFit/>
          </a:bodyPr>
          <a:lstStyle/>
          <a:p>
            <a:pPr algn="ctr"/>
            <a:r>
              <a:rPr lang="en-US" sz="3333">
                <a:solidFill>
                  <a:schemeClr val="lt1"/>
                </a:solidFill>
                <a:latin typeface="Lobster"/>
                <a:ea typeface="Lobster"/>
                <a:cs typeface="Lobster"/>
                <a:sym typeface="Lobster"/>
              </a:rPr>
              <a:t>Is</a:t>
            </a:r>
            <a:endParaRPr sz="3333">
              <a:solidFill>
                <a:schemeClr val="lt1"/>
              </a:solidFill>
              <a:latin typeface="Lobster"/>
              <a:ea typeface="Lobster"/>
              <a:cs typeface="Lobster"/>
              <a:sym typeface="Lobster"/>
            </a:endParaRPr>
          </a:p>
        </p:txBody>
      </p:sp>
      <p:sp>
        <p:nvSpPr>
          <p:cNvPr id="1208" name="Google Shape;1208;p74"/>
          <p:cNvSpPr txBox="1"/>
          <p:nvPr/>
        </p:nvSpPr>
        <p:spPr>
          <a:xfrm>
            <a:off x="8826636" y="2725244"/>
            <a:ext cx="930800" cy="759078"/>
          </a:xfrm>
          <a:prstGeom prst="rect">
            <a:avLst/>
          </a:prstGeom>
          <a:noFill/>
          <a:ln>
            <a:noFill/>
          </a:ln>
        </p:spPr>
        <p:txBody>
          <a:bodyPr spcFirstLastPara="1" wrap="square" lIns="121900" tIns="121900" rIns="121900" bIns="121900" anchor="t" anchorCtr="0">
            <a:spAutoFit/>
          </a:bodyPr>
          <a:lstStyle/>
          <a:p>
            <a:pPr algn="ctr"/>
            <a:r>
              <a:rPr lang="en-US" sz="3333">
                <a:solidFill>
                  <a:schemeClr val="lt1"/>
                </a:solidFill>
                <a:latin typeface="Lobster"/>
                <a:ea typeface="Lobster"/>
                <a:cs typeface="Lobster"/>
                <a:sym typeface="Lobster"/>
              </a:rPr>
              <a:t>The</a:t>
            </a:r>
            <a:endParaRPr sz="3333">
              <a:solidFill>
                <a:schemeClr val="lt1"/>
              </a:solidFill>
              <a:latin typeface="Lobster"/>
              <a:ea typeface="Lobster"/>
              <a:cs typeface="Lobster"/>
              <a:sym typeface="Lobster"/>
            </a:endParaRPr>
          </a:p>
        </p:txBody>
      </p:sp>
      <p:sp>
        <p:nvSpPr>
          <p:cNvPr id="1209" name="Google Shape;1209;p74"/>
          <p:cNvSpPr txBox="1"/>
          <p:nvPr/>
        </p:nvSpPr>
        <p:spPr>
          <a:xfrm>
            <a:off x="10215069" y="2725234"/>
            <a:ext cx="1182400" cy="759078"/>
          </a:xfrm>
          <a:prstGeom prst="rect">
            <a:avLst/>
          </a:prstGeom>
          <a:noFill/>
          <a:ln>
            <a:noFill/>
          </a:ln>
        </p:spPr>
        <p:txBody>
          <a:bodyPr spcFirstLastPara="1" wrap="square" lIns="121900" tIns="121900" rIns="121900" bIns="121900" anchor="t" anchorCtr="0">
            <a:spAutoFit/>
          </a:bodyPr>
          <a:lstStyle/>
          <a:p>
            <a:pPr algn="ctr"/>
            <a:r>
              <a:rPr lang="en-US" sz="3333">
                <a:solidFill>
                  <a:schemeClr val="lt1"/>
                </a:solidFill>
                <a:latin typeface="Lobster"/>
                <a:ea typeface="Lobster"/>
                <a:cs typeface="Lobster"/>
                <a:sym typeface="Lobster"/>
              </a:rPr>
              <a:t>Asset</a:t>
            </a:r>
            <a:endParaRPr sz="3333">
              <a:solidFill>
                <a:schemeClr val="lt1"/>
              </a:solidFill>
              <a:latin typeface="Lobster"/>
              <a:ea typeface="Lobster"/>
              <a:cs typeface="Lobster"/>
              <a:sym typeface="Lobster"/>
            </a:endParaRPr>
          </a:p>
        </p:txBody>
      </p:sp>
      <p:sp>
        <p:nvSpPr>
          <p:cNvPr id="1210" name="Google Shape;1210;p74"/>
          <p:cNvSpPr txBox="1"/>
          <p:nvPr/>
        </p:nvSpPr>
        <p:spPr>
          <a:xfrm>
            <a:off x="552268" y="1219916"/>
            <a:ext cx="4952000" cy="3939500"/>
          </a:xfrm>
          <a:prstGeom prst="rect">
            <a:avLst/>
          </a:prstGeom>
          <a:noFill/>
          <a:ln>
            <a:noFill/>
          </a:ln>
        </p:spPr>
        <p:txBody>
          <a:bodyPr spcFirstLastPara="1" wrap="square" lIns="121900" tIns="121900" rIns="121900" bIns="121900" anchor="t" anchorCtr="0">
            <a:spAutoFit/>
          </a:bodyPr>
          <a:lstStyle/>
          <a:p>
            <a:pPr marL="609585" indent="-423323">
              <a:buClr>
                <a:schemeClr val="accent1"/>
              </a:buClr>
              <a:buSzPts val="1400"/>
              <a:buFont typeface="Red Hat Text"/>
              <a:buChar char="-"/>
            </a:pPr>
            <a:r>
              <a:rPr lang="en-US" sz="2000" dirty="0">
                <a:latin typeface="Red Hat Text"/>
                <a:ea typeface="Red Hat Text"/>
                <a:cs typeface="Red Hat Text"/>
                <a:sym typeface="Red Hat Text"/>
              </a:rPr>
              <a:t>iDaaS will become Healthcare Data Foundation (HDF)</a:t>
            </a:r>
            <a:endParaRPr sz="2000" dirty="0">
              <a:latin typeface="Red Hat Text"/>
              <a:ea typeface="Red Hat Text"/>
              <a:cs typeface="Red Hat Text"/>
              <a:sym typeface="Red Hat Text"/>
            </a:endParaRPr>
          </a:p>
          <a:p>
            <a:pPr marL="609585"/>
            <a:endParaRPr sz="2000" dirty="0">
              <a:latin typeface="Red Hat Text"/>
              <a:ea typeface="Red Hat Text"/>
              <a:cs typeface="Red Hat Text"/>
              <a:sym typeface="Red Hat Text"/>
            </a:endParaRPr>
          </a:p>
          <a:p>
            <a:pPr marL="609585" indent="-423323">
              <a:buClr>
                <a:schemeClr val="accent1"/>
              </a:buClr>
              <a:buSzPts val="1400"/>
              <a:buFont typeface="Red Hat Text"/>
              <a:buChar char="-"/>
            </a:pPr>
            <a:r>
              <a:rPr lang="en-US" sz="2000" dirty="0">
                <a:latin typeface="Red Hat Text"/>
                <a:ea typeface="Red Hat Text"/>
                <a:cs typeface="Red Hat Text"/>
                <a:sym typeface="Red Hat Text"/>
              </a:rPr>
              <a:t>iDaaS Connect will become Integration Framework for HDF</a:t>
            </a:r>
            <a:endParaRPr sz="2000" dirty="0">
              <a:latin typeface="Red Hat Text"/>
              <a:ea typeface="Red Hat Text"/>
              <a:cs typeface="Red Hat Text"/>
              <a:sym typeface="Red Hat Text"/>
            </a:endParaRPr>
          </a:p>
          <a:p>
            <a:pPr marL="609585"/>
            <a:r>
              <a:rPr lang="en-US" sz="2000" dirty="0">
                <a:latin typeface="Red Hat Text"/>
                <a:ea typeface="Red Hat Text"/>
                <a:cs typeface="Red Hat Text"/>
                <a:sym typeface="Red Hat Text"/>
              </a:rPr>
              <a:t> </a:t>
            </a:r>
            <a:endParaRPr sz="2000" dirty="0">
              <a:latin typeface="Red Hat Text"/>
              <a:ea typeface="Red Hat Text"/>
              <a:cs typeface="Red Hat Text"/>
              <a:sym typeface="Red Hat Text"/>
            </a:endParaRPr>
          </a:p>
          <a:p>
            <a:pPr marL="609585" indent="-423323">
              <a:buClr>
                <a:schemeClr val="accent1"/>
              </a:buClr>
              <a:buSzPts val="1400"/>
              <a:buFont typeface="Red Hat Text"/>
              <a:buChar char="-"/>
            </a:pPr>
            <a:r>
              <a:rPr lang="en-US" sz="2000" dirty="0">
                <a:latin typeface="Red Hat Text"/>
                <a:ea typeface="Red Hat Text"/>
                <a:cs typeface="Red Hat Text"/>
                <a:sym typeface="Red Hat Text"/>
              </a:rPr>
              <a:t>iDaaS DREaM will become Application Framework for HDF</a:t>
            </a:r>
            <a:endParaRPr sz="2000" dirty="0">
              <a:latin typeface="Red Hat Text"/>
              <a:ea typeface="Red Hat Text"/>
              <a:cs typeface="Red Hat Text"/>
              <a:sym typeface="Red Hat Text"/>
            </a:endParaRPr>
          </a:p>
          <a:p>
            <a:pPr marL="609585"/>
            <a:endParaRPr sz="2000" dirty="0">
              <a:latin typeface="Red Hat Text"/>
              <a:ea typeface="Red Hat Text"/>
              <a:cs typeface="Red Hat Text"/>
              <a:sym typeface="Red Hat Text"/>
            </a:endParaRPr>
          </a:p>
          <a:p>
            <a:pPr marL="609585" indent="-423323">
              <a:buClr>
                <a:schemeClr val="accent1"/>
              </a:buClr>
              <a:buSzPts val="1400"/>
              <a:buFont typeface="Red Hat Text"/>
              <a:buChar char="-"/>
            </a:pPr>
            <a:r>
              <a:rPr lang="en-US" sz="2000" dirty="0">
                <a:latin typeface="Red Hat Text"/>
                <a:ea typeface="Red Hat Text"/>
                <a:cs typeface="Red Hat Text"/>
                <a:sym typeface="Red Hat Text"/>
              </a:rPr>
              <a:t>iDaaS KIC will become ACE (Audit, Compliance and Error Handling) Framework for HDF</a:t>
            </a:r>
            <a:endParaRPr sz="2000" dirty="0">
              <a:latin typeface="Red Hat Text"/>
              <a:ea typeface="Red Hat Text"/>
              <a:cs typeface="Red Hat Text"/>
              <a:sym typeface="Red Hat Text"/>
            </a:endParaRPr>
          </a:p>
        </p:txBody>
      </p:sp>
      <p:pic>
        <p:nvPicPr>
          <p:cNvPr id="1211" name="Google Shape;1211;p74"/>
          <p:cNvPicPr preferRelativeResize="0"/>
          <p:nvPr/>
        </p:nvPicPr>
        <p:blipFill>
          <a:blip r:embed="rId3">
            <a:alphaModFix/>
          </a:blip>
          <a:stretch>
            <a:fillRect/>
          </a:stretch>
        </p:blipFill>
        <p:spPr>
          <a:xfrm>
            <a:off x="6106801" y="1219916"/>
            <a:ext cx="5893201" cy="43419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0855835-350E-4516-9D1A-0F7BA85E7B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339685"/>
            <a:ext cx="5680948" cy="4178631"/>
          </a:xfrm>
          <a:prstGeom prst="rect">
            <a:avLst/>
          </a:prstGeom>
        </p:spPr>
      </p:pic>
      <p:grpSp>
        <p:nvGrpSpPr>
          <p:cNvPr id="4" name="Group 3">
            <a:extLst>
              <a:ext uri="{FF2B5EF4-FFF2-40B4-BE49-F238E27FC236}">
                <a16:creationId xmlns:a16="http://schemas.microsoft.com/office/drawing/2014/main" id="{7A382989-8803-4208-9A9B-168D7985572D}"/>
              </a:ext>
            </a:extLst>
          </p:cNvPr>
          <p:cNvGrpSpPr/>
          <p:nvPr/>
        </p:nvGrpSpPr>
        <p:grpSpPr>
          <a:xfrm>
            <a:off x="6729628" y="3379700"/>
            <a:ext cx="4572739" cy="1996446"/>
            <a:chOff x="7229846" y="2617113"/>
            <a:chExt cx="4572739" cy="1996446"/>
          </a:xfrm>
        </p:grpSpPr>
        <p:sp>
          <p:nvSpPr>
            <p:cNvPr id="8" name="TextBox 7">
              <a:extLst>
                <a:ext uri="{FF2B5EF4-FFF2-40B4-BE49-F238E27FC236}">
                  <a16:creationId xmlns:a16="http://schemas.microsoft.com/office/drawing/2014/main" id="{24E32BD6-24C5-4718-821D-C92109090613}"/>
                </a:ext>
              </a:extLst>
            </p:cNvPr>
            <p:cNvSpPr txBox="1"/>
            <p:nvPr/>
          </p:nvSpPr>
          <p:spPr>
            <a:xfrm>
              <a:off x="7229846" y="2617113"/>
              <a:ext cx="4572739" cy="861774"/>
            </a:xfrm>
            <a:prstGeom prst="rect">
              <a:avLst/>
            </a:prstGeom>
            <a:noFill/>
          </p:spPr>
          <p:txBody>
            <a:bodyPr wrap="square" rtlCol="0">
              <a:spAutoFit/>
            </a:bodyPr>
            <a:lstStyle/>
            <a:p>
              <a:r>
                <a:rPr lang="en-US" sz="5000" dirty="0">
                  <a:solidFill>
                    <a:schemeClr val="accent1"/>
                  </a:solidFill>
                  <a:latin typeface="Red Hat Display" panose="02010503040201060303" pitchFamily="2" charset="77"/>
                </a:rPr>
                <a:t>THANK YOU</a:t>
              </a:r>
            </a:p>
          </p:txBody>
        </p:sp>
        <p:sp>
          <p:nvSpPr>
            <p:cNvPr id="9" name="TextBox 8">
              <a:extLst>
                <a:ext uri="{FF2B5EF4-FFF2-40B4-BE49-F238E27FC236}">
                  <a16:creationId xmlns:a16="http://schemas.microsoft.com/office/drawing/2014/main" id="{0C41E14A-67BD-4064-AF22-640AEDADB2B8}"/>
                </a:ext>
              </a:extLst>
            </p:cNvPr>
            <p:cNvSpPr txBox="1"/>
            <p:nvPr/>
          </p:nvSpPr>
          <p:spPr>
            <a:xfrm>
              <a:off x="7403161" y="3413230"/>
              <a:ext cx="4263340" cy="1200329"/>
            </a:xfrm>
            <a:prstGeom prst="rect">
              <a:avLst/>
            </a:prstGeom>
            <a:noFill/>
          </p:spPr>
          <p:txBody>
            <a:bodyPr wrap="square" rtlCol="0">
              <a:spAutoFit/>
            </a:bodyPr>
            <a:lstStyle/>
            <a:p>
              <a:pPr algn="ctr"/>
              <a:r>
                <a:rPr lang="en-US" b="1" spc="1000" dirty="0">
                  <a:solidFill>
                    <a:schemeClr val="tx1">
                      <a:lumMod val="75000"/>
                      <a:lumOff val="25000"/>
                    </a:schemeClr>
                  </a:solidFill>
                  <a:latin typeface="Red Hat Display" panose="02010503040201060303" pitchFamily="2" charset="77"/>
                  <a:cs typeface="Arial" panose="020B0604020202020204" pitchFamily="34" charset="0"/>
                </a:rPr>
                <a:t>Join our community, and help us make a difference</a:t>
              </a:r>
            </a:p>
          </p:txBody>
        </p:sp>
      </p:grpSp>
      <p:sp>
        <p:nvSpPr>
          <p:cNvPr id="10" name="Freeform 16">
            <a:extLst>
              <a:ext uri="{FF2B5EF4-FFF2-40B4-BE49-F238E27FC236}">
                <a16:creationId xmlns:a16="http://schemas.microsoft.com/office/drawing/2014/main" id="{0DC44D19-9D93-48D5-8858-8B73F0D1DBFD}"/>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6600275-EE53-4768-A49E-42740BA59F1C}"/>
              </a:ext>
            </a:extLst>
          </p:cNvPr>
          <p:cNvGrpSpPr/>
          <p:nvPr/>
        </p:nvGrpSpPr>
        <p:grpSpPr>
          <a:xfrm>
            <a:off x="10748874" y="-373095"/>
            <a:ext cx="1829836" cy="1775895"/>
            <a:chOff x="10748874" y="-373095"/>
            <a:chExt cx="1829836" cy="1775895"/>
          </a:xfrm>
        </p:grpSpPr>
        <p:sp>
          <p:nvSpPr>
            <p:cNvPr id="12" name="Freeform: Shape 11">
              <a:extLst>
                <a:ext uri="{FF2B5EF4-FFF2-40B4-BE49-F238E27FC236}">
                  <a16:creationId xmlns:a16="http://schemas.microsoft.com/office/drawing/2014/main" id="{4F34F1BD-87C3-4F30-B56A-6A94913460D8}"/>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CDB0815-47F5-4A0D-A358-DA62B119D3A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794CEC5-613D-4F07-B403-5731539FFBDA}"/>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Slide Number Placeholder 14">
            <a:extLst>
              <a:ext uri="{FF2B5EF4-FFF2-40B4-BE49-F238E27FC236}">
                <a16:creationId xmlns:a16="http://schemas.microsoft.com/office/drawing/2014/main" id="{ECE5D379-9CBA-538E-61B6-F77307F3E3F6}"/>
              </a:ext>
            </a:extLst>
          </p:cNvPr>
          <p:cNvSpPr>
            <a:spLocks noGrp="1"/>
          </p:cNvSpPr>
          <p:nvPr>
            <p:ph type="sldNum" sz="quarter" idx="12"/>
          </p:nvPr>
        </p:nvSpPr>
        <p:spPr/>
        <p:txBody>
          <a:bodyPr/>
          <a:lstStyle/>
          <a:p>
            <a:fld id="{13977CFE-518C-4DE5-A6A8-72B8FCA09D3F}" type="slidenum">
              <a:rPr lang="en-US" smtClean="0"/>
              <a:t>22</a:t>
            </a:fld>
            <a:endParaRPr lang="en-US"/>
          </a:p>
        </p:txBody>
      </p:sp>
    </p:spTree>
    <p:extLst>
      <p:ext uri="{BB962C8B-B14F-4D97-AF65-F5344CB8AC3E}">
        <p14:creationId xmlns:p14="http://schemas.microsoft.com/office/powerpoint/2010/main" val="129928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EBC5F79-2E1D-471C-8A5A-3C53F708DD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38" y="1037569"/>
            <a:ext cx="6096000" cy="4483923"/>
          </a:xfrm>
          <a:prstGeom prst="rect">
            <a:avLst/>
          </a:prstGeom>
        </p:spPr>
      </p:pic>
      <p:grpSp>
        <p:nvGrpSpPr>
          <p:cNvPr id="3" name="Group 2">
            <a:extLst>
              <a:ext uri="{FF2B5EF4-FFF2-40B4-BE49-F238E27FC236}">
                <a16:creationId xmlns:a16="http://schemas.microsoft.com/office/drawing/2014/main" id="{86292016-73EF-4F07-9C59-AC0D440214CE}"/>
              </a:ext>
            </a:extLst>
          </p:cNvPr>
          <p:cNvGrpSpPr/>
          <p:nvPr/>
        </p:nvGrpSpPr>
        <p:grpSpPr>
          <a:xfrm>
            <a:off x="5419810" y="1916643"/>
            <a:ext cx="6134100" cy="2193718"/>
            <a:chOff x="5419810" y="1916643"/>
            <a:chExt cx="6134100" cy="2193718"/>
          </a:xfrm>
        </p:grpSpPr>
        <p:grpSp>
          <p:nvGrpSpPr>
            <p:cNvPr id="4" name="Group 3">
              <a:extLst>
                <a:ext uri="{FF2B5EF4-FFF2-40B4-BE49-F238E27FC236}">
                  <a16:creationId xmlns:a16="http://schemas.microsoft.com/office/drawing/2014/main" id="{0DDFA9B9-B4CA-43E2-825D-912621225798}"/>
                </a:ext>
              </a:extLst>
            </p:cNvPr>
            <p:cNvGrpSpPr/>
            <p:nvPr/>
          </p:nvGrpSpPr>
          <p:grpSpPr>
            <a:xfrm>
              <a:off x="5419810" y="1916643"/>
              <a:ext cx="6134100" cy="2193718"/>
              <a:chOff x="5419810" y="1916643"/>
              <a:chExt cx="6134100" cy="2193718"/>
            </a:xfrm>
          </p:grpSpPr>
          <p:grpSp>
            <p:nvGrpSpPr>
              <p:cNvPr id="6" name="Group 5">
                <a:extLst>
                  <a:ext uri="{FF2B5EF4-FFF2-40B4-BE49-F238E27FC236}">
                    <a16:creationId xmlns:a16="http://schemas.microsoft.com/office/drawing/2014/main" id="{7E19EBE4-9AA5-4A4A-B0E1-EF8561C71B9E}"/>
                  </a:ext>
                </a:extLst>
              </p:cNvPr>
              <p:cNvGrpSpPr/>
              <p:nvPr/>
            </p:nvGrpSpPr>
            <p:grpSpPr>
              <a:xfrm>
                <a:off x="5419810" y="1916643"/>
                <a:ext cx="6134100" cy="2193718"/>
                <a:chOff x="300717" y="537886"/>
                <a:chExt cx="6134100" cy="2193718"/>
              </a:xfrm>
            </p:grpSpPr>
            <p:sp>
              <p:nvSpPr>
                <p:cNvPr id="8" name="TextBox 7">
                  <a:extLst>
                    <a:ext uri="{FF2B5EF4-FFF2-40B4-BE49-F238E27FC236}">
                      <a16:creationId xmlns:a16="http://schemas.microsoft.com/office/drawing/2014/main" id="{E47C042B-BB0F-4691-B346-863C74D0CA66}"/>
                    </a:ext>
                  </a:extLst>
                </p:cNvPr>
                <p:cNvSpPr txBox="1"/>
                <p:nvPr/>
              </p:nvSpPr>
              <p:spPr>
                <a:xfrm>
                  <a:off x="2930331" y="537886"/>
                  <a:ext cx="3504486" cy="830997"/>
                </a:xfrm>
                <a:prstGeom prst="rect">
                  <a:avLst/>
                </a:prstGeom>
                <a:noFill/>
              </p:spPr>
              <p:txBody>
                <a:bodyPr wrap="none" rtlCol="0" anchor="b">
                  <a:spAutoFit/>
                </a:bodyPr>
                <a:lstStyle/>
                <a:p>
                  <a:pPr algn="r"/>
                  <a:r>
                    <a:rPr lang="en-US" sz="4800" b="0" i="0" dirty="0">
                      <a:solidFill>
                        <a:schemeClr val="accent1"/>
                      </a:solidFill>
                      <a:effectLst/>
                      <a:latin typeface="Red Hat Display" panose="02010503040201060303" pitchFamily="2" charset="77"/>
                    </a:rPr>
                    <a:t>Background</a:t>
                  </a:r>
                  <a:endParaRPr lang="en-US" sz="4800" dirty="0">
                    <a:solidFill>
                      <a:schemeClr val="accent1"/>
                    </a:solidFill>
                    <a:latin typeface="Red Hat Display" panose="02010503040201060303" pitchFamily="2" charset="77"/>
                  </a:endParaRPr>
                </a:p>
              </p:txBody>
            </p:sp>
            <p:sp>
              <p:nvSpPr>
                <p:cNvPr id="9" name="TextBox 8">
                  <a:extLst>
                    <a:ext uri="{FF2B5EF4-FFF2-40B4-BE49-F238E27FC236}">
                      <a16:creationId xmlns:a16="http://schemas.microsoft.com/office/drawing/2014/main" id="{471C64EA-EC20-4063-9321-157A8375E0E0}"/>
                    </a:ext>
                  </a:extLst>
                </p:cNvPr>
                <p:cNvSpPr txBox="1"/>
                <p:nvPr/>
              </p:nvSpPr>
              <p:spPr>
                <a:xfrm>
                  <a:off x="300717" y="1629616"/>
                  <a:ext cx="6134100" cy="461665"/>
                </a:xfrm>
                <a:prstGeom prst="rect">
                  <a:avLst/>
                </a:prstGeom>
                <a:noFill/>
              </p:spPr>
              <p:txBody>
                <a:bodyPr wrap="square">
                  <a:spAutoFit/>
                </a:bodyPr>
                <a:lstStyle/>
                <a:p>
                  <a:pPr algn="r"/>
                  <a:r>
                    <a:rPr lang="en-US" sz="2400" b="1" dirty="0">
                      <a:solidFill>
                        <a:schemeClr val="bg1"/>
                      </a:solidFill>
                      <a:latin typeface="Segoe UI" panose="020B0502040204020203" pitchFamily="34" charset="0"/>
                      <a:ea typeface="Open Sans" panose="020B0606030504020204" pitchFamily="34" charset="0"/>
                      <a:cs typeface="Open Sans" panose="020B0606030504020204" pitchFamily="34" charset="0"/>
                    </a:rPr>
                    <a:t>EDIT SLIDE SUBTITLE HERE</a:t>
                  </a:r>
                </a:p>
              </p:txBody>
            </p:sp>
            <p:sp>
              <p:nvSpPr>
                <p:cNvPr id="10" name="Subtitle demo text">
                  <a:extLst>
                    <a:ext uri="{FF2B5EF4-FFF2-40B4-BE49-F238E27FC236}">
                      <a16:creationId xmlns:a16="http://schemas.microsoft.com/office/drawing/2014/main" id="{A83F544B-5E02-4D3E-821C-8D2FEB18EA14}"/>
                    </a:ext>
                  </a:extLst>
                </p:cNvPr>
                <p:cNvSpPr/>
                <p:nvPr/>
              </p:nvSpPr>
              <p:spPr>
                <a:xfrm>
                  <a:off x="1852843" y="2352013"/>
                  <a:ext cx="4581974" cy="37959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lgn="r"/>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Some details and core background</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7" name="Straight Connector 6">
                <a:extLst>
                  <a:ext uri="{FF2B5EF4-FFF2-40B4-BE49-F238E27FC236}">
                    <a16:creationId xmlns:a16="http://schemas.microsoft.com/office/drawing/2014/main" id="{D7F435DA-33BB-4603-93D1-888CED888D65}"/>
                  </a:ext>
                </a:extLst>
              </p:cNvPr>
              <p:cNvCxnSpPr>
                <a:cxnSpLocks/>
              </p:cNvCxnSpPr>
              <p:nvPr/>
            </p:nvCxnSpPr>
            <p:spPr>
              <a:xfrm>
                <a:off x="10219027"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TextBox 4">
              <a:extLst>
                <a:ext uri="{FF2B5EF4-FFF2-40B4-BE49-F238E27FC236}">
                  <a16:creationId xmlns:a16="http://schemas.microsoft.com/office/drawing/2014/main" id="{5C6952DF-68C7-45A9-8CAA-95EB1A73A5A9}"/>
                </a:ext>
              </a:extLst>
            </p:cNvPr>
            <p:cNvSpPr txBox="1"/>
            <p:nvPr/>
          </p:nvSpPr>
          <p:spPr>
            <a:xfrm>
              <a:off x="5419810" y="3008372"/>
              <a:ext cx="6134100" cy="461665"/>
            </a:xfrm>
            <a:prstGeom prst="rect">
              <a:avLst/>
            </a:prstGeom>
            <a:noFill/>
          </p:spPr>
          <p:txBody>
            <a:bodyPr wrap="square">
              <a:spAutoFit/>
            </a:bodyPr>
            <a:lstStyle/>
            <a:p>
              <a:pPr algn="r"/>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Setting the stage</a:t>
              </a:r>
            </a:p>
          </p:txBody>
        </p:sp>
      </p:grpSp>
      <p:sp>
        <p:nvSpPr>
          <p:cNvPr id="12" name="Freeform 16">
            <a:extLst>
              <a:ext uri="{FF2B5EF4-FFF2-40B4-BE49-F238E27FC236}">
                <a16:creationId xmlns:a16="http://schemas.microsoft.com/office/drawing/2014/main" id="{8AAAE613-770A-4D53-AF7D-96EF20FA5C30}"/>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18692B3-1C79-4F2B-96D1-1A8FEB053317}"/>
              </a:ext>
            </a:extLst>
          </p:cNvPr>
          <p:cNvGrpSpPr/>
          <p:nvPr/>
        </p:nvGrpSpPr>
        <p:grpSpPr>
          <a:xfrm>
            <a:off x="10748874" y="-373095"/>
            <a:ext cx="1829836" cy="1775895"/>
            <a:chOff x="10748874" y="-373095"/>
            <a:chExt cx="1829836" cy="1775895"/>
          </a:xfrm>
        </p:grpSpPr>
        <p:sp>
          <p:nvSpPr>
            <p:cNvPr id="18" name="Freeform: Shape 17">
              <a:extLst>
                <a:ext uri="{FF2B5EF4-FFF2-40B4-BE49-F238E27FC236}">
                  <a16:creationId xmlns:a16="http://schemas.microsoft.com/office/drawing/2014/main" id="{208D1CA4-48DC-4E56-BBF1-FAB8796BF3E0}"/>
                </a:ext>
              </a:extLst>
            </p:cNvPr>
            <p:cNvSpPr/>
            <p:nvPr/>
          </p:nvSpPr>
          <p:spPr>
            <a:xfrm>
              <a:off x="10748874"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A57D455-1319-4EE7-85C1-2233260B8735}"/>
                </a:ext>
              </a:extLst>
            </p:cNvPr>
            <p:cNvSpPr/>
            <p:nvPr/>
          </p:nvSpPr>
          <p:spPr>
            <a:xfrm>
              <a:off x="10988232"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76AE10A-E67D-4235-9B9A-071614A231C5}"/>
                </a:ext>
              </a:extLst>
            </p:cNvPr>
            <p:cNvSpPr/>
            <p:nvPr/>
          </p:nvSpPr>
          <p:spPr>
            <a:xfrm>
              <a:off x="11141811"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1" name="Slide Number Placeholder 10">
            <a:extLst>
              <a:ext uri="{FF2B5EF4-FFF2-40B4-BE49-F238E27FC236}">
                <a16:creationId xmlns:a16="http://schemas.microsoft.com/office/drawing/2014/main" id="{663AC93B-C54A-3570-69A9-40BE81F7C620}"/>
              </a:ext>
            </a:extLst>
          </p:cNvPr>
          <p:cNvSpPr>
            <a:spLocks noGrp="1"/>
          </p:cNvSpPr>
          <p:nvPr>
            <p:ph type="sldNum" sz="quarter" idx="12"/>
          </p:nvPr>
        </p:nvSpPr>
        <p:spPr/>
        <p:txBody>
          <a:bodyPr/>
          <a:lstStyle/>
          <a:p>
            <a:fld id="{13977CFE-518C-4DE5-A6A8-72B8FCA09D3F}" type="slidenum">
              <a:rPr lang="en-US" smtClean="0"/>
              <a:t>3</a:t>
            </a:fld>
            <a:endParaRPr lang="en-US"/>
          </a:p>
        </p:txBody>
      </p:sp>
    </p:spTree>
    <p:extLst>
      <p:ext uri="{BB962C8B-B14F-4D97-AF65-F5344CB8AC3E}">
        <p14:creationId xmlns:p14="http://schemas.microsoft.com/office/powerpoint/2010/main" val="81192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917826" cy="830997"/>
            <a:chOff x="1529280" y="203941"/>
            <a:chExt cx="8917826"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917826"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Healthcare Industry Perspective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579012" y="1163442"/>
            <a:ext cx="4999751" cy="5281416"/>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indent="-317500">
              <a:lnSpc>
                <a:spcPct val="92000"/>
              </a:lnSpc>
              <a:buClr>
                <a:schemeClr val="accent1"/>
              </a:buClr>
              <a:buSzPts val="1400"/>
              <a:buFont typeface="Red Hat Display"/>
              <a:buChar char="-"/>
            </a:pPr>
            <a:r>
              <a:rPr lang="en-US" sz="2000" dirty="0">
                <a:latin typeface="Red Hat Display"/>
                <a:ea typeface="Red Hat Display"/>
                <a:cs typeface="Red Hat Display"/>
                <a:sym typeface="Red Hat Display"/>
              </a:rPr>
              <a:t>Vendors control access to the data within their platforms, and getting access to the data is costly</a:t>
            </a:r>
          </a:p>
          <a:p>
            <a:pPr marL="139700">
              <a:lnSpc>
                <a:spcPct val="92000"/>
              </a:lnSpc>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Separation of data into silos (clinical, administrative, financial, etc.)  and other industry areas has created an unneeded challenge </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Industry standards have been in place for almost forty and are not solving problems</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Government mandates are used to drive change and force potential innovation</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p:txBody>
      </p:sp>
      <p:sp>
        <p:nvSpPr>
          <p:cNvPr id="3" name="Slide Number Placeholder 2">
            <a:extLst>
              <a:ext uri="{FF2B5EF4-FFF2-40B4-BE49-F238E27FC236}">
                <a16:creationId xmlns:a16="http://schemas.microsoft.com/office/drawing/2014/main" id="{0ED37677-06FD-DCCE-4743-CDD17E8DB832}"/>
              </a:ext>
            </a:extLst>
          </p:cNvPr>
          <p:cNvSpPr>
            <a:spLocks noGrp="1"/>
          </p:cNvSpPr>
          <p:nvPr>
            <p:ph type="sldNum" sz="quarter" idx="12"/>
          </p:nvPr>
        </p:nvSpPr>
        <p:spPr/>
        <p:txBody>
          <a:bodyPr/>
          <a:lstStyle/>
          <a:p>
            <a:fld id="{13977CFE-518C-4DE5-A6A8-72B8FCA09D3F}" type="slidenum">
              <a:rPr lang="en-US" smtClean="0"/>
              <a:t>4</a:t>
            </a:fld>
            <a:endParaRPr lang="en-US"/>
          </a:p>
        </p:txBody>
      </p:sp>
      <p:pic>
        <p:nvPicPr>
          <p:cNvPr id="6" name="Graphic 5">
            <a:extLst>
              <a:ext uri="{FF2B5EF4-FFF2-40B4-BE49-F238E27FC236}">
                <a16:creationId xmlns:a16="http://schemas.microsoft.com/office/drawing/2014/main" id="{140DB568-035D-2042-77BA-46E03B4A30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7899" y="977879"/>
            <a:ext cx="6134101" cy="4902242"/>
          </a:xfrm>
          <a:prstGeom prst="rect">
            <a:avLst/>
          </a:prstGeom>
        </p:spPr>
      </p:pic>
    </p:spTree>
    <p:extLst>
      <p:ext uri="{BB962C8B-B14F-4D97-AF65-F5344CB8AC3E}">
        <p14:creationId xmlns:p14="http://schemas.microsoft.com/office/powerpoint/2010/main" val="37316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8635697" cy="830997"/>
            <a:chOff x="1529280" y="203941"/>
            <a:chExt cx="863569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863569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Project Herophilus Perspective</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15" name="Google Shape;1035;p60">
            <a:extLst>
              <a:ext uri="{FF2B5EF4-FFF2-40B4-BE49-F238E27FC236}">
                <a16:creationId xmlns:a16="http://schemas.microsoft.com/office/drawing/2014/main" id="{D30A9863-77D5-228B-1806-0E2DAC3E8663}"/>
              </a:ext>
            </a:extLst>
          </p:cNvPr>
          <p:cNvSpPr txBox="1"/>
          <p:nvPr/>
        </p:nvSpPr>
        <p:spPr>
          <a:xfrm>
            <a:off x="6262939" y="1309399"/>
            <a:ext cx="5877491" cy="4837401"/>
          </a:xfrm>
          <a:prstGeom prst="rect">
            <a:avLst/>
          </a:prstGeom>
          <a:noFill/>
          <a:ln>
            <a:noFill/>
          </a:ln>
        </p:spPr>
        <p:txBody>
          <a:bodyPr spcFirstLastPara="1" wrap="square" lIns="91425" tIns="91425" rIns="91425" bIns="91425" anchor="t" anchorCtr="0">
            <a:spAutoFit/>
          </a:bodyPr>
          <a:lstStyle/>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Rethink data: Data is a product</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Core mindset: As a Service</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Drive Innovation</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Enable development and operational efficiency</a:t>
            </a:r>
          </a:p>
          <a:p>
            <a:pPr marL="139700" lvl="0" algn="l" rtl="0">
              <a:lnSpc>
                <a:spcPct val="92000"/>
              </a:lnSpc>
              <a:spcBef>
                <a:spcPts val="0"/>
              </a:spcBef>
              <a:spcAft>
                <a:spcPts val="0"/>
              </a:spcAft>
              <a:buClr>
                <a:schemeClr val="accent1"/>
              </a:buClr>
              <a:buSzPts val="1400"/>
            </a:pPr>
            <a:endParaRPr lang="en-US"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Support multiple implementation models :</a:t>
            </a:r>
            <a:br>
              <a:rPr lang="en-US" sz="2000" dirty="0">
                <a:latin typeface="Red Hat Display"/>
                <a:ea typeface="Red Hat Display"/>
                <a:cs typeface="Red Hat Display"/>
                <a:sym typeface="Red Hat Display"/>
              </a:rPr>
            </a:br>
            <a:r>
              <a:rPr lang="en-US" sz="2000" dirty="0">
                <a:latin typeface="Red Hat Display"/>
                <a:ea typeface="Red Hat Display"/>
                <a:cs typeface="Red Hat Display"/>
                <a:sym typeface="Red Hat Display"/>
              </a:rPr>
              <a:t>on-premise, single public cloud, multi-cloud or all of the above</a:t>
            </a:r>
            <a:endParaRPr sz="2000" dirty="0">
              <a:latin typeface="Red Hat Display"/>
              <a:ea typeface="Red Hat Display"/>
              <a:cs typeface="Red Hat Display"/>
              <a:sym typeface="Red Hat Display"/>
            </a:endParaRPr>
          </a:p>
          <a:p>
            <a:pPr marL="457200" lvl="0" indent="0" algn="l" rtl="0">
              <a:lnSpc>
                <a:spcPct val="92000"/>
              </a:lnSpc>
              <a:spcBef>
                <a:spcPts val="0"/>
              </a:spcBef>
              <a:spcAft>
                <a:spcPts val="0"/>
              </a:spcAft>
              <a:buNone/>
            </a:pPr>
            <a:endParaRPr sz="2000" dirty="0">
              <a:latin typeface="Red Hat Display"/>
              <a:ea typeface="Red Hat Display"/>
              <a:cs typeface="Red Hat Display"/>
              <a:sym typeface="Red Hat Display"/>
            </a:endParaRPr>
          </a:p>
          <a:p>
            <a:pPr marL="457200" lvl="0" indent="-317500" algn="l" rtl="0">
              <a:lnSpc>
                <a:spcPct val="92000"/>
              </a:lnSpc>
              <a:spcBef>
                <a:spcPts val="0"/>
              </a:spcBef>
              <a:spcAft>
                <a:spcPts val="0"/>
              </a:spcAft>
              <a:buClr>
                <a:schemeClr val="accent1"/>
              </a:buClr>
              <a:buSzPts val="1400"/>
              <a:buFont typeface="Red Hat Display"/>
              <a:buChar char="-"/>
            </a:pPr>
            <a:r>
              <a:rPr lang="en-US" sz="2000" dirty="0">
                <a:latin typeface="Red Hat Display"/>
                <a:ea typeface="Red Hat Display"/>
                <a:cs typeface="Red Hat Display"/>
                <a:sym typeface="Red Hat Display"/>
              </a:rPr>
              <a:t>Support using existing technologies when and where possible</a:t>
            </a:r>
            <a:endParaRPr sz="2000" dirty="0">
              <a:latin typeface="Red Hat Display"/>
              <a:ea typeface="Red Hat Display"/>
              <a:cs typeface="Red Hat Display"/>
              <a:sym typeface="Red Hat Display"/>
            </a:endParaRPr>
          </a:p>
        </p:txBody>
      </p:sp>
      <p:grpSp>
        <p:nvGrpSpPr>
          <p:cNvPr id="21" name="Google Shape;1036;p60">
            <a:extLst>
              <a:ext uri="{FF2B5EF4-FFF2-40B4-BE49-F238E27FC236}">
                <a16:creationId xmlns:a16="http://schemas.microsoft.com/office/drawing/2014/main" id="{DACC43DE-21CA-5B46-1ECB-33D90954FBA7}"/>
              </a:ext>
            </a:extLst>
          </p:cNvPr>
          <p:cNvGrpSpPr/>
          <p:nvPr/>
        </p:nvGrpSpPr>
        <p:grpSpPr>
          <a:xfrm>
            <a:off x="480826" y="1548659"/>
            <a:ext cx="5532348" cy="4358783"/>
            <a:chOff x="3691731" y="1433512"/>
            <a:chExt cx="4799806" cy="3990975"/>
          </a:xfrm>
        </p:grpSpPr>
        <p:pic>
          <p:nvPicPr>
            <p:cNvPr id="28" name="Google Shape;1037;p60">
              <a:extLst>
                <a:ext uri="{FF2B5EF4-FFF2-40B4-BE49-F238E27FC236}">
                  <a16:creationId xmlns:a16="http://schemas.microsoft.com/office/drawing/2014/main" id="{6BC61998-8F89-5096-076C-AAB216396725}"/>
                </a:ext>
              </a:extLst>
            </p:cNvPr>
            <p:cNvPicPr preferRelativeResize="0"/>
            <p:nvPr/>
          </p:nvPicPr>
          <p:blipFill rotWithShape="1">
            <a:blip r:embed="rId2">
              <a:alphaModFix/>
            </a:blip>
            <a:srcRect/>
            <a:stretch/>
          </p:blipFill>
          <p:spPr>
            <a:xfrm>
              <a:off x="4868069" y="1499393"/>
              <a:ext cx="1190625" cy="1190625"/>
            </a:xfrm>
            <a:prstGeom prst="rect">
              <a:avLst/>
            </a:prstGeom>
            <a:noFill/>
            <a:ln>
              <a:noFill/>
            </a:ln>
          </p:spPr>
        </p:pic>
        <p:pic>
          <p:nvPicPr>
            <p:cNvPr id="29" name="Google Shape;1038;p60">
              <a:extLst>
                <a:ext uri="{FF2B5EF4-FFF2-40B4-BE49-F238E27FC236}">
                  <a16:creationId xmlns:a16="http://schemas.microsoft.com/office/drawing/2014/main" id="{3D279E36-0FAA-5906-3356-84BAFC6A0C96}"/>
                </a:ext>
              </a:extLst>
            </p:cNvPr>
            <p:cNvPicPr preferRelativeResize="0"/>
            <p:nvPr/>
          </p:nvPicPr>
          <p:blipFill rotWithShape="1">
            <a:blip r:embed="rId3">
              <a:alphaModFix/>
            </a:blip>
            <a:srcRect/>
            <a:stretch/>
          </p:blipFill>
          <p:spPr>
            <a:xfrm>
              <a:off x="4240212" y="2932112"/>
              <a:ext cx="866775" cy="866775"/>
            </a:xfrm>
            <a:prstGeom prst="rect">
              <a:avLst/>
            </a:prstGeom>
            <a:noFill/>
            <a:ln>
              <a:noFill/>
            </a:ln>
          </p:spPr>
        </p:pic>
        <p:pic>
          <p:nvPicPr>
            <p:cNvPr id="30" name="Google Shape;1039;p60">
              <a:extLst>
                <a:ext uri="{FF2B5EF4-FFF2-40B4-BE49-F238E27FC236}">
                  <a16:creationId xmlns:a16="http://schemas.microsoft.com/office/drawing/2014/main" id="{6C791072-3AAF-488A-D7F7-DA2F1E3C1C1E}"/>
                </a:ext>
              </a:extLst>
            </p:cNvPr>
            <p:cNvPicPr preferRelativeResize="0"/>
            <p:nvPr/>
          </p:nvPicPr>
          <p:blipFill rotWithShape="1">
            <a:blip r:embed="rId4">
              <a:alphaModFix/>
            </a:blip>
            <a:srcRect/>
            <a:stretch/>
          </p:blipFill>
          <p:spPr>
            <a:xfrm>
              <a:off x="4433093" y="2320924"/>
              <a:ext cx="3533775" cy="2828925"/>
            </a:xfrm>
            <a:prstGeom prst="rect">
              <a:avLst/>
            </a:prstGeom>
            <a:noFill/>
            <a:ln>
              <a:noFill/>
            </a:ln>
          </p:spPr>
        </p:pic>
        <p:pic>
          <p:nvPicPr>
            <p:cNvPr id="31" name="Google Shape;1040;p60">
              <a:extLst>
                <a:ext uri="{FF2B5EF4-FFF2-40B4-BE49-F238E27FC236}">
                  <a16:creationId xmlns:a16="http://schemas.microsoft.com/office/drawing/2014/main" id="{9FE97E6C-5C08-0EEE-860E-D31278A75D7B}"/>
                </a:ext>
              </a:extLst>
            </p:cNvPr>
            <p:cNvPicPr preferRelativeResize="0"/>
            <p:nvPr/>
          </p:nvPicPr>
          <p:blipFill rotWithShape="1">
            <a:blip r:embed="rId5">
              <a:alphaModFix/>
            </a:blip>
            <a:srcRect/>
            <a:stretch/>
          </p:blipFill>
          <p:spPr>
            <a:xfrm>
              <a:off x="3691731" y="4039393"/>
              <a:ext cx="1771650" cy="1247775"/>
            </a:xfrm>
            <a:prstGeom prst="rect">
              <a:avLst/>
            </a:prstGeom>
            <a:noFill/>
            <a:ln>
              <a:noFill/>
            </a:ln>
          </p:spPr>
        </p:pic>
        <p:pic>
          <p:nvPicPr>
            <p:cNvPr id="32" name="Google Shape;1041;p60">
              <a:extLst>
                <a:ext uri="{FF2B5EF4-FFF2-40B4-BE49-F238E27FC236}">
                  <a16:creationId xmlns:a16="http://schemas.microsoft.com/office/drawing/2014/main" id="{415F6396-E0FD-68F0-BC4F-6101D065BE03}"/>
                </a:ext>
              </a:extLst>
            </p:cNvPr>
            <p:cNvPicPr preferRelativeResize="0"/>
            <p:nvPr/>
          </p:nvPicPr>
          <p:blipFill rotWithShape="1">
            <a:blip r:embed="rId6">
              <a:alphaModFix/>
            </a:blip>
            <a:srcRect/>
            <a:stretch/>
          </p:blipFill>
          <p:spPr>
            <a:xfrm>
              <a:off x="3994150" y="1433512"/>
              <a:ext cx="1228725" cy="1428750"/>
            </a:xfrm>
            <a:prstGeom prst="rect">
              <a:avLst/>
            </a:prstGeom>
            <a:noFill/>
            <a:ln>
              <a:noFill/>
            </a:ln>
          </p:spPr>
        </p:pic>
        <p:pic>
          <p:nvPicPr>
            <p:cNvPr id="33" name="Google Shape;1042;p60">
              <a:extLst>
                <a:ext uri="{FF2B5EF4-FFF2-40B4-BE49-F238E27FC236}">
                  <a16:creationId xmlns:a16="http://schemas.microsoft.com/office/drawing/2014/main" id="{162E22C2-241C-7067-9FDF-1A36730BBDB6}"/>
                </a:ext>
              </a:extLst>
            </p:cNvPr>
            <p:cNvPicPr preferRelativeResize="0"/>
            <p:nvPr/>
          </p:nvPicPr>
          <p:blipFill rotWithShape="1">
            <a:blip r:embed="rId7">
              <a:alphaModFix/>
            </a:blip>
            <a:srcRect/>
            <a:stretch/>
          </p:blipFill>
          <p:spPr>
            <a:xfrm>
              <a:off x="6601222" y="3109912"/>
              <a:ext cx="876300" cy="2314575"/>
            </a:xfrm>
            <a:prstGeom prst="rect">
              <a:avLst/>
            </a:prstGeom>
            <a:noFill/>
            <a:ln>
              <a:noFill/>
            </a:ln>
          </p:spPr>
        </p:pic>
        <p:pic>
          <p:nvPicPr>
            <p:cNvPr id="34" name="Google Shape;1043;p60">
              <a:extLst>
                <a:ext uri="{FF2B5EF4-FFF2-40B4-BE49-F238E27FC236}">
                  <a16:creationId xmlns:a16="http://schemas.microsoft.com/office/drawing/2014/main" id="{81787243-9A23-D30C-D891-2F9DAACF7876}"/>
                </a:ext>
              </a:extLst>
            </p:cNvPr>
            <p:cNvPicPr preferRelativeResize="0"/>
            <p:nvPr/>
          </p:nvPicPr>
          <p:blipFill rotWithShape="1">
            <a:blip r:embed="rId8">
              <a:alphaModFix/>
            </a:blip>
            <a:srcRect/>
            <a:stretch/>
          </p:blipFill>
          <p:spPr>
            <a:xfrm>
              <a:off x="7272337" y="1654174"/>
              <a:ext cx="1219200" cy="1181100"/>
            </a:xfrm>
            <a:prstGeom prst="rect">
              <a:avLst/>
            </a:prstGeom>
            <a:noFill/>
            <a:ln>
              <a:noFill/>
            </a:ln>
          </p:spPr>
        </p:pic>
      </p:grpSp>
      <p:sp>
        <p:nvSpPr>
          <p:cNvPr id="3" name="Slide Number Placeholder 2">
            <a:extLst>
              <a:ext uri="{FF2B5EF4-FFF2-40B4-BE49-F238E27FC236}">
                <a16:creationId xmlns:a16="http://schemas.microsoft.com/office/drawing/2014/main" id="{8E9CD5FD-3353-6E7C-700E-21845F26C86C}"/>
              </a:ext>
            </a:extLst>
          </p:cNvPr>
          <p:cNvSpPr>
            <a:spLocks noGrp="1"/>
          </p:cNvSpPr>
          <p:nvPr>
            <p:ph type="sldNum" sz="quarter" idx="12"/>
          </p:nvPr>
        </p:nvSpPr>
        <p:spPr/>
        <p:txBody>
          <a:bodyPr/>
          <a:lstStyle/>
          <a:p>
            <a:fld id="{13977CFE-518C-4DE5-A6A8-72B8FCA09D3F}" type="slidenum">
              <a:rPr lang="en-US" smtClean="0"/>
              <a:t>5</a:t>
            </a:fld>
            <a:endParaRPr lang="en-US"/>
          </a:p>
        </p:txBody>
      </p:sp>
    </p:spTree>
    <p:extLst>
      <p:ext uri="{BB962C8B-B14F-4D97-AF65-F5344CB8AC3E}">
        <p14:creationId xmlns:p14="http://schemas.microsoft.com/office/powerpoint/2010/main" val="235583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10463121" cy="830997"/>
            <a:chOff x="1529280" y="203941"/>
            <a:chExt cx="10463121"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10463121"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Our Focus: Solve Business Challenges</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 name="Google Shape;850;p58">
            <a:extLst>
              <a:ext uri="{FF2B5EF4-FFF2-40B4-BE49-F238E27FC236}">
                <a16:creationId xmlns:a16="http://schemas.microsoft.com/office/drawing/2014/main" id="{3936BC98-2515-4C2A-6E71-3BC84ACBB381}"/>
              </a:ext>
            </a:extLst>
          </p:cNvPr>
          <p:cNvSpPr/>
          <p:nvPr/>
        </p:nvSpPr>
        <p:spPr>
          <a:xfrm>
            <a:off x="9084497"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6" name="Google Shape;852;p58">
            <a:extLst>
              <a:ext uri="{FF2B5EF4-FFF2-40B4-BE49-F238E27FC236}">
                <a16:creationId xmlns:a16="http://schemas.microsoft.com/office/drawing/2014/main" id="{45E955B2-2CF2-4E39-9B2F-7987083608E4}"/>
              </a:ext>
            </a:extLst>
          </p:cNvPr>
          <p:cNvSpPr txBox="1"/>
          <p:nvPr/>
        </p:nvSpPr>
        <p:spPr>
          <a:xfrm>
            <a:off x="8510213" y="5025343"/>
            <a:ext cx="2074500"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Deliver data seamlessly and consistently with insight</a:t>
            </a:r>
            <a:endParaRPr sz="1400" dirty="0">
              <a:latin typeface="Red Hat Text"/>
              <a:ea typeface="Red Hat Text"/>
              <a:cs typeface="Red Hat Text"/>
              <a:sym typeface="Red Hat Text"/>
            </a:endParaRPr>
          </a:p>
        </p:txBody>
      </p:sp>
      <p:sp>
        <p:nvSpPr>
          <p:cNvPr id="8" name="Google Shape;854;p58">
            <a:extLst>
              <a:ext uri="{FF2B5EF4-FFF2-40B4-BE49-F238E27FC236}">
                <a16:creationId xmlns:a16="http://schemas.microsoft.com/office/drawing/2014/main" id="{744FB9CF-FB81-DF96-4A7E-03AD84F330D7}"/>
              </a:ext>
            </a:extLst>
          </p:cNvPr>
          <p:cNvSpPr/>
          <p:nvPr/>
        </p:nvSpPr>
        <p:spPr>
          <a:xfrm>
            <a:off x="1879078" y="3856004"/>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9" name="Google Shape;855;p58">
            <a:extLst>
              <a:ext uri="{FF2B5EF4-FFF2-40B4-BE49-F238E27FC236}">
                <a16:creationId xmlns:a16="http://schemas.microsoft.com/office/drawing/2014/main" id="{485F7D64-BAE6-63C8-AB91-0545792DF35E}"/>
              </a:ext>
            </a:extLst>
          </p:cNvPr>
          <p:cNvSpPr txBox="1"/>
          <p:nvPr/>
        </p:nvSpPr>
        <p:spPr>
          <a:xfrm>
            <a:off x="1050189" y="3061470"/>
            <a:ext cx="2846605"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Deliver customer centric value</a:t>
            </a:r>
            <a:endParaRPr sz="2000" dirty="0">
              <a:solidFill>
                <a:srgbClr val="EE0000"/>
              </a:solidFill>
              <a:latin typeface="Red Hat Text"/>
              <a:ea typeface="Red Hat Text"/>
              <a:cs typeface="Red Hat Text"/>
              <a:sym typeface="Red Hat Text"/>
            </a:endParaRPr>
          </a:p>
        </p:txBody>
      </p:sp>
      <p:sp>
        <p:nvSpPr>
          <p:cNvPr id="16" name="Google Shape;856;p58">
            <a:extLst>
              <a:ext uri="{FF2B5EF4-FFF2-40B4-BE49-F238E27FC236}">
                <a16:creationId xmlns:a16="http://schemas.microsoft.com/office/drawing/2014/main" id="{68AE197E-6AFF-0316-4BEC-15D0D07E5F91}"/>
              </a:ext>
            </a:extLst>
          </p:cNvPr>
          <p:cNvSpPr txBox="1"/>
          <p:nvPr/>
        </p:nvSpPr>
        <p:spPr>
          <a:xfrm>
            <a:off x="1203768" y="5025343"/>
            <a:ext cx="2475300" cy="965700"/>
          </a:xfrm>
          <a:prstGeom prst="rect">
            <a:avLst/>
          </a:prstGeom>
          <a:noFill/>
          <a:ln>
            <a:noFill/>
          </a:ln>
        </p:spPr>
        <p:txBody>
          <a:bodyPr spcFirstLastPara="1" wrap="square" lIns="182875" tIns="0" rIns="182875"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Enable innovation, increase productivity, and offer better data-driven products and services</a:t>
            </a:r>
            <a:endParaRPr sz="1400" dirty="0">
              <a:latin typeface="Red Hat Text"/>
              <a:ea typeface="Red Hat Text"/>
              <a:cs typeface="Red Hat Text"/>
              <a:sym typeface="Red Hat Text"/>
            </a:endParaRPr>
          </a:p>
        </p:txBody>
      </p:sp>
      <p:pic>
        <p:nvPicPr>
          <p:cNvPr id="17" name="Google Shape;857;p58">
            <a:extLst>
              <a:ext uri="{FF2B5EF4-FFF2-40B4-BE49-F238E27FC236}">
                <a16:creationId xmlns:a16="http://schemas.microsoft.com/office/drawing/2014/main" id="{4A984242-749D-2B98-2DA6-8860C1A29C33}"/>
              </a:ext>
            </a:extLst>
          </p:cNvPr>
          <p:cNvPicPr preferRelativeResize="0"/>
          <p:nvPr/>
        </p:nvPicPr>
        <p:blipFill rotWithShape="1">
          <a:blip r:embed="rId2">
            <a:alphaModFix/>
          </a:blip>
          <a:srcRect/>
          <a:stretch/>
        </p:blipFill>
        <p:spPr>
          <a:xfrm>
            <a:off x="2057095" y="4017590"/>
            <a:ext cx="768659" cy="697747"/>
          </a:xfrm>
          <a:prstGeom prst="rect">
            <a:avLst/>
          </a:prstGeom>
          <a:noFill/>
          <a:ln>
            <a:noFill/>
          </a:ln>
        </p:spPr>
      </p:pic>
      <p:sp>
        <p:nvSpPr>
          <p:cNvPr id="18" name="Google Shape;858;p58">
            <a:extLst>
              <a:ext uri="{FF2B5EF4-FFF2-40B4-BE49-F238E27FC236}">
                <a16:creationId xmlns:a16="http://schemas.microsoft.com/office/drawing/2014/main" id="{214ED7D6-A7B8-6AD5-5FC4-003691D5E4F3}"/>
              </a:ext>
            </a:extLst>
          </p:cNvPr>
          <p:cNvSpPr/>
          <p:nvPr/>
        </p:nvSpPr>
        <p:spPr>
          <a:xfrm>
            <a:off x="5489281" y="3848155"/>
            <a:ext cx="1124700" cy="1021200"/>
          </a:xfrm>
          <a:prstGeom prst="arc">
            <a:avLst>
              <a:gd name="adj1" fmla="val 79549"/>
              <a:gd name="adj2" fmla="val 21289152"/>
            </a:avLst>
          </a:prstGeom>
          <a:noFill/>
          <a:ln w="28575" cap="rnd" cmpd="sng">
            <a:solidFill>
              <a:srgbClr val="EE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E0000"/>
              </a:solidFill>
            </a:endParaRPr>
          </a:p>
        </p:txBody>
      </p:sp>
      <p:sp>
        <p:nvSpPr>
          <p:cNvPr id="19" name="Google Shape;859;p58">
            <a:extLst>
              <a:ext uri="{FF2B5EF4-FFF2-40B4-BE49-F238E27FC236}">
                <a16:creationId xmlns:a16="http://schemas.microsoft.com/office/drawing/2014/main" id="{5749B138-DE72-FC1F-D979-A395CBC66EFD}"/>
              </a:ext>
            </a:extLst>
          </p:cNvPr>
          <p:cNvSpPr txBox="1"/>
          <p:nvPr/>
        </p:nvSpPr>
        <p:spPr>
          <a:xfrm>
            <a:off x="4914996" y="3074186"/>
            <a:ext cx="24753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Show data-driven capabilities</a:t>
            </a:r>
          </a:p>
        </p:txBody>
      </p:sp>
      <p:sp>
        <p:nvSpPr>
          <p:cNvPr id="20" name="Google Shape;860;p58">
            <a:extLst>
              <a:ext uri="{FF2B5EF4-FFF2-40B4-BE49-F238E27FC236}">
                <a16:creationId xmlns:a16="http://schemas.microsoft.com/office/drawing/2014/main" id="{CC9BD7DD-B324-7CA7-CDCC-330E077D21DA}"/>
              </a:ext>
            </a:extLst>
          </p:cNvPr>
          <p:cNvSpPr txBox="1"/>
          <p:nvPr/>
        </p:nvSpPr>
        <p:spPr>
          <a:xfrm>
            <a:off x="4914996" y="5025343"/>
            <a:ext cx="2301209" cy="697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dirty="0">
                <a:latin typeface="Red Hat Text"/>
                <a:ea typeface="Red Hat Text"/>
                <a:cs typeface="Red Hat Text"/>
                <a:sym typeface="Red Hat Text"/>
              </a:rPr>
              <a:t>Provide data with development, including PaaS and SaaS services</a:t>
            </a:r>
            <a:endParaRPr sz="1400" dirty="0">
              <a:latin typeface="Red Hat Text"/>
              <a:ea typeface="Red Hat Text"/>
              <a:cs typeface="Red Hat Text"/>
              <a:sym typeface="Red Hat Text"/>
            </a:endParaRPr>
          </a:p>
        </p:txBody>
      </p:sp>
      <p:sp>
        <p:nvSpPr>
          <p:cNvPr id="22" name="Google Shape;862;p58">
            <a:extLst>
              <a:ext uri="{FF2B5EF4-FFF2-40B4-BE49-F238E27FC236}">
                <a16:creationId xmlns:a16="http://schemas.microsoft.com/office/drawing/2014/main" id="{42B859DE-2EC4-4250-DF93-045BB5711884}"/>
              </a:ext>
            </a:extLst>
          </p:cNvPr>
          <p:cNvSpPr txBox="1"/>
          <p:nvPr/>
        </p:nvSpPr>
        <p:spPr>
          <a:xfrm>
            <a:off x="8191473" y="1795582"/>
            <a:ext cx="3067804"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Operational Simplification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3" name="Google Shape;863;p58">
            <a:extLst>
              <a:ext uri="{FF2B5EF4-FFF2-40B4-BE49-F238E27FC236}">
                <a16:creationId xmlns:a16="http://schemas.microsoft.com/office/drawing/2014/main" id="{2202D5B0-5ED0-786E-DE98-05D363F1A563}"/>
              </a:ext>
            </a:extLst>
          </p:cNvPr>
          <p:cNvSpPr txBox="1"/>
          <p:nvPr/>
        </p:nvSpPr>
        <p:spPr>
          <a:xfrm>
            <a:off x="1003014" y="1795582"/>
            <a:ext cx="271755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Business innovation</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sp>
        <p:nvSpPr>
          <p:cNvPr id="24" name="Google Shape;864;p58">
            <a:extLst>
              <a:ext uri="{FF2B5EF4-FFF2-40B4-BE49-F238E27FC236}">
                <a16:creationId xmlns:a16="http://schemas.microsoft.com/office/drawing/2014/main" id="{9D595842-1E3C-17EF-3C2B-B3DAD7F7F50D}"/>
              </a:ext>
            </a:extLst>
          </p:cNvPr>
          <p:cNvSpPr txBox="1"/>
          <p:nvPr/>
        </p:nvSpPr>
        <p:spPr>
          <a:xfrm>
            <a:off x="4211472" y="1795582"/>
            <a:ext cx="3680315" cy="3242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600" dirty="0">
                <a:solidFill>
                  <a:srgbClr val="1E22AA"/>
                </a:solidFill>
                <a:latin typeface="Red Hat Display"/>
                <a:ea typeface="Red Hat Display"/>
                <a:cs typeface="Red Hat Display"/>
                <a:sym typeface="Red Hat Display"/>
              </a:rPr>
              <a:t>Technical  Enablement and Agility</a:t>
            </a:r>
            <a:endParaRPr sz="2600" dirty="0">
              <a:solidFill>
                <a:srgbClr val="1E22AA"/>
              </a:solidFill>
              <a:latin typeface="Red Hat Display"/>
              <a:ea typeface="Red Hat Display"/>
              <a:cs typeface="Red Hat Display"/>
              <a:sym typeface="Red Hat Display"/>
            </a:endParaRPr>
          </a:p>
          <a:p>
            <a:pPr marL="0" lvl="0" indent="0" algn="ctr" rtl="0">
              <a:spcBef>
                <a:spcPts val="500"/>
              </a:spcBef>
              <a:spcAft>
                <a:spcPts val="500"/>
              </a:spcAft>
              <a:buNone/>
            </a:pPr>
            <a:endParaRPr sz="2600" dirty="0">
              <a:solidFill>
                <a:srgbClr val="1E22AA"/>
              </a:solidFill>
              <a:latin typeface="Red Hat Display"/>
              <a:ea typeface="Red Hat Display"/>
              <a:cs typeface="Red Hat Display"/>
              <a:sym typeface="Red Hat Display"/>
            </a:endParaRPr>
          </a:p>
        </p:txBody>
      </p:sp>
      <p:pic>
        <p:nvPicPr>
          <p:cNvPr id="25" name="Google Shape;865;p58">
            <a:extLst>
              <a:ext uri="{FF2B5EF4-FFF2-40B4-BE49-F238E27FC236}">
                <a16:creationId xmlns:a16="http://schemas.microsoft.com/office/drawing/2014/main" id="{E681C730-C9F1-D425-C59D-F67C9C08F734}"/>
              </a:ext>
            </a:extLst>
          </p:cNvPr>
          <p:cNvPicPr preferRelativeResize="0"/>
          <p:nvPr/>
        </p:nvPicPr>
        <p:blipFill rotWithShape="1">
          <a:blip r:embed="rId3">
            <a:alphaModFix/>
          </a:blip>
          <a:srcRect/>
          <a:stretch/>
        </p:blipFill>
        <p:spPr>
          <a:xfrm>
            <a:off x="5619636" y="3926764"/>
            <a:ext cx="863988" cy="863986"/>
          </a:xfrm>
          <a:prstGeom prst="rect">
            <a:avLst/>
          </a:prstGeom>
          <a:noFill/>
          <a:ln>
            <a:noFill/>
          </a:ln>
        </p:spPr>
      </p:pic>
      <p:pic>
        <p:nvPicPr>
          <p:cNvPr id="26" name="Google Shape;866;p58">
            <a:extLst>
              <a:ext uri="{FF2B5EF4-FFF2-40B4-BE49-F238E27FC236}">
                <a16:creationId xmlns:a16="http://schemas.microsoft.com/office/drawing/2014/main" id="{9EC73B20-37A4-45A6-038C-FB8318F0817E}"/>
              </a:ext>
            </a:extLst>
          </p:cNvPr>
          <p:cNvPicPr preferRelativeResize="0"/>
          <p:nvPr/>
        </p:nvPicPr>
        <p:blipFill rotWithShape="1">
          <a:blip r:embed="rId4">
            <a:alphaModFix/>
          </a:blip>
          <a:srcRect/>
          <a:stretch/>
        </p:blipFill>
        <p:spPr>
          <a:xfrm>
            <a:off x="9258515" y="3934613"/>
            <a:ext cx="863988" cy="863986"/>
          </a:xfrm>
          <a:prstGeom prst="rect">
            <a:avLst/>
          </a:prstGeom>
          <a:noFill/>
          <a:ln>
            <a:noFill/>
          </a:ln>
        </p:spPr>
      </p:pic>
      <p:sp>
        <p:nvSpPr>
          <p:cNvPr id="27" name="Google Shape;851;p58">
            <a:extLst>
              <a:ext uri="{FF2B5EF4-FFF2-40B4-BE49-F238E27FC236}">
                <a16:creationId xmlns:a16="http://schemas.microsoft.com/office/drawing/2014/main" id="{33C02C54-5260-78A2-FA09-EE77AA67A964}"/>
              </a:ext>
            </a:extLst>
          </p:cNvPr>
          <p:cNvSpPr txBox="1"/>
          <p:nvPr/>
        </p:nvSpPr>
        <p:spPr>
          <a:xfrm>
            <a:off x="8372351" y="3074186"/>
            <a:ext cx="2559900" cy="29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000" dirty="0">
                <a:solidFill>
                  <a:srgbClr val="EE0000"/>
                </a:solidFill>
                <a:latin typeface="Red Hat Text"/>
                <a:ea typeface="Red Hat Text"/>
                <a:cs typeface="Red Hat Text"/>
                <a:sym typeface="Red Hat Text"/>
              </a:rPr>
              <a:t>Minimize operational challenges</a:t>
            </a:r>
            <a:endParaRPr sz="2000" dirty="0">
              <a:solidFill>
                <a:srgbClr val="EE0000"/>
              </a:solidFill>
              <a:latin typeface="Red Hat Text"/>
              <a:ea typeface="Red Hat Text"/>
              <a:cs typeface="Red Hat Text"/>
              <a:sym typeface="Red Hat Text"/>
            </a:endParaRPr>
          </a:p>
        </p:txBody>
      </p:sp>
      <p:sp>
        <p:nvSpPr>
          <p:cNvPr id="15" name="Slide Number Placeholder 14">
            <a:extLst>
              <a:ext uri="{FF2B5EF4-FFF2-40B4-BE49-F238E27FC236}">
                <a16:creationId xmlns:a16="http://schemas.microsoft.com/office/drawing/2014/main" id="{F2BF6522-C22A-FA41-AEF6-BF65E7DCB394}"/>
              </a:ext>
            </a:extLst>
          </p:cNvPr>
          <p:cNvSpPr>
            <a:spLocks noGrp="1"/>
          </p:cNvSpPr>
          <p:nvPr>
            <p:ph type="sldNum" sz="quarter" idx="12"/>
          </p:nvPr>
        </p:nvSpPr>
        <p:spPr/>
        <p:txBody>
          <a:bodyPr/>
          <a:lstStyle/>
          <a:p>
            <a:fld id="{13977CFE-518C-4DE5-A6A8-72B8FCA09D3F}" type="slidenum">
              <a:rPr lang="en-US" smtClean="0"/>
              <a:t>6</a:t>
            </a:fld>
            <a:endParaRPr lang="en-US"/>
          </a:p>
        </p:txBody>
      </p:sp>
      <p:pic>
        <p:nvPicPr>
          <p:cNvPr id="1026" name="Picture 2">
            <a:extLst>
              <a:ext uri="{FF2B5EF4-FFF2-40B4-BE49-F238E27FC236}">
                <a16:creationId xmlns:a16="http://schemas.microsoft.com/office/drawing/2014/main" id="{CFB76956-BF66-E217-9AC0-EF07DC14B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054" y="6146800"/>
            <a:ext cx="1222712" cy="6113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A1746E9-71ED-E50D-7AE6-D4506849B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0269" y="6093484"/>
            <a:ext cx="708456" cy="717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A88005-1A1B-B8C0-368D-18432F120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275" y="6252132"/>
            <a:ext cx="708456" cy="42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74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5630067" cy="830997"/>
            <a:chOff x="1529280" y="203941"/>
            <a:chExt cx="5630067"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5630067"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Our Data Approach</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grpSp>
        <p:nvGrpSpPr>
          <p:cNvPr id="29" name="Group 28">
            <a:extLst>
              <a:ext uri="{FF2B5EF4-FFF2-40B4-BE49-F238E27FC236}">
                <a16:creationId xmlns:a16="http://schemas.microsoft.com/office/drawing/2014/main" id="{1EED9489-0562-75D2-778F-CD7AAB192A51}"/>
              </a:ext>
            </a:extLst>
          </p:cNvPr>
          <p:cNvGrpSpPr/>
          <p:nvPr/>
        </p:nvGrpSpPr>
        <p:grpSpPr>
          <a:xfrm>
            <a:off x="5010975" y="2006180"/>
            <a:ext cx="2200091" cy="3149742"/>
            <a:chOff x="5114092" y="2006180"/>
            <a:chExt cx="2200091" cy="3149742"/>
          </a:xfrm>
        </p:grpSpPr>
        <p:grpSp>
          <p:nvGrpSpPr>
            <p:cNvPr id="8" name="Google Shape;1061;p62">
              <a:extLst>
                <a:ext uri="{FF2B5EF4-FFF2-40B4-BE49-F238E27FC236}">
                  <a16:creationId xmlns:a16="http://schemas.microsoft.com/office/drawing/2014/main" id="{84C0BF31-E16F-42BE-7EA1-BCB1DBD4153F}"/>
                </a:ext>
              </a:extLst>
            </p:cNvPr>
            <p:cNvGrpSpPr/>
            <p:nvPr/>
          </p:nvGrpSpPr>
          <p:grpSpPr>
            <a:xfrm>
              <a:off x="5144076" y="2006180"/>
              <a:ext cx="2115115" cy="3094795"/>
              <a:chOff x="781025" y="987350"/>
              <a:chExt cx="1532700" cy="3168300"/>
            </a:xfrm>
          </p:grpSpPr>
          <p:sp>
            <p:nvSpPr>
              <p:cNvPr id="9" name="Google Shape;1062;p62">
                <a:extLst>
                  <a:ext uri="{FF2B5EF4-FFF2-40B4-BE49-F238E27FC236}">
                    <a16:creationId xmlns:a16="http://schemas.microsoft.com/office/drawing/2014/main" id="{FE5D39AD-313E-F710-6180-50DE895AD93C}"/>
                  </a:ext>
                </a:extLst>
              </p:cNvPr>
              <p:cNvSpPr/>
              <p:nvPr/>
            </p:nvSpPr>
            <p:spPr>
              <a:xfrm>
                <a:off x="781025" y="987350"/>
                <a:ext cx="1532700" cy="898800"/>
              </a:xfrm>
              <a:prstGeom prst="round2SameRect">
                <a:avLst>
                  <a:gd name="adj1" fmla="val 16667"/>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3;p62">
                <a:extLst>
                  <a:ext uri="{FF2B5EF4-FFF2-40B4-BE49-F238E27FC236}">
                    <a16:creationId xmlns:a16="http://schemas.microsoft.com/office/drawing/2014/main" id="{AA0E325A-6BB1-AB86-10AE-D7F54913D2EF}"/>
                  </a:ext>
                </a:extLst>
              </p:cNvPr>
              <p:cNvSpPr/>
              <p:nvPr/>
            </p:nvSpPr>
            <p:spPr>
              <a:xfrm>
                <a:off x="781025" y="1886150"/>
                <a:ext cx="1532700" cy="2269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077;p62">
              <a:extLst>
                <a:ext uri="{FF2B5EF4-FFF2-40B4-BE49-F238E27FC236}">
                  <a16:creationId xmlns:a16="http://schemas.microsoft.com/office/drawing/2014/main" id="{0462FDDA-49FB-1497-6D4F-93BF1E7D7A55}"/>
                </a:ext>
              </a:extLst>
            </p:cNvPr>
            <p:cNvSpPr txBox="1"/>
            <p:nvPr/>
          </p:nvSpPr>
          <p:spPr>
            <a:xfrm>
              <a:off x="5234643" y="2030526"/>
              <a:ext cx="1933979"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dirty="0">
                  <a:solidFill>
                    <a:schemeClr val="lt1"/>
                  </a:solidFill>
                  <a:latin typeface="Red Hat Display"/>
                  <a:ea typeface="Red Hat Display"/>
                  <a:cs typeface="Red Hat Display"/>
                  <a:sym typeface="Red Hat Display"/>
                </a:rPr>
                <a:t>Application, Data &amp; Integration Focused </a:t>
              </a:r>
              <a:endParaRPr sz="1600" b="1" i="1" dirty="0">
                <a:solidFill>
                  <a:schemeClr val="lt1"/>
                </a:solidFill>
                <a:latin typeface="Red Hat Display"/>
                <a:ea typeface="Red Hat Display"/>
                <a:cs typeface="Red Hat Display"/>
                <a:sym typeface="Red Hat Display"/>
              </a:endParaRPr>
            </a:p>
          </p:txBody>
        </p:sp>
        <p:sp>
          <p:nvSpPr>
            <p:cNvPr id="39" name="Google Shape;1078;p62">
              <a:extLst>
                <a:ext uri="{FF2B5EF4-FFF2-40B4-BE49-F238E27FC236}">
                  <a16:creationId xmlns:a16="http://schemas.microsoft.com/office/drawing/2014/main" id="{68CA9B6E-420E-95F3-CBAD-33800DF48351}"/>
                </a:ext>
              </a:extLst>
            </p:cNvPr>
            <p:cNvSpPr txBox="1"/>
            <p:nvPr/>
          </p:nvSpPr>
          <p:spPr>
            <a:xfrm>
              <a:off x="5114092" y="2909193"/>
              <a:ext cx="2200091"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rgbClr val="1E22AA"/>
                  </a:solidFill>
                  <a:latin typeface="Red Hat Display"/>
                  <a:ea typeface="Red Hat Display"/>
                  <a:cs typeface="Red Hat Display"/>
                  <a:sym typeface="Red Hat Display"/>
                </a:rPr>
                <a:t>Team Silos can remain in place</a:t>
              </a:r>
              <a:endParaRPr sz="1400" dirty="0">
                <a:solidFill>
                  <a:srgbClr val="44546A"/>
                </a:solidFill>
                <a:latin typeface="Red Hat Display"/>
                <a:ea typeface="Red Hat Display"/>
                <a:cs typeface="Red Hat Display"/>
                <a:sym typeface="Red Hat Display"/>
              </a:endParaRPr>
            </a:p>
            <a:p>
              <a:pPr marL="0" marR="0" lvl="0" indent="0" algn="ctr" rtl="0">
                <a:spcBef>
                  <a:spcPts val="0"/>
                </a:spcBef>
                <a:spcAft>
                  <a:spcPts val="0"/>
                </a:spcAft>
                <a:buNone/>
              </a:pPr>
              <a:endParaRPr lang="en-US" sz="1400" dirty="0">
                <a:solidFill>
                  <a:srgbClr val="44546A"/>
                </a:solidFill>
                <a:latin typeface="Red Hat Display"/>
                <a:ea typeface="Red Hat Display"/>
                <a:cs typeface="Red Hat Display"/>
                <a:sym typeface="Red Hat Display"/>
              </a:endParaRPr>
            </a:p>
            <a:p>
              <a:pPr marL="0" marR="0" lvl="0" indent="0" algn="ctr" rtl="0">
                <a:spcBef>
                  <a:spcPts val="0"/>
                </a:spcBef>
                <a:spcAft>
                  <a:spcPts val="0"/>
                </a:spcAft>
                <a:buNone/>
              </a:pPr>
              <a:r>
                <a:rPr lang="en-US" sz="1400" dirty="0">
                  <a:solidFill>
                    <a:srgbClr val="44546A"/>
                  </a:solidFill>
                  <a:latin typeface="Red Hat Display"/>
                  <a:ea typeface="Red Hat Display"/>
                  <a:cs typeface="Red Hat Display"/>
                  <a:sym typeface="Red Hat Display"/>
                </a:rPr>
                <a:t>Focused on enabling consistency around access to data. </a:t>
              </a:r>
              <a:br>
                <a:rPr lang="en-US" sz="1400" dirty="0">
                  <a:solidFill>
                    <a:srgbClr val="44546A"/>
                  </a:solidFill>
                  <a:latin typeface="Red Hat Display"/>
                  <a:ea typeface="Red Hat Display"/>
                  <a:cs typeface="Red Hat Display"/>
                  <a:sym typeface="Red Hat Display"/>
                </a:rPr>
              </a:br>
              <a:br>
                <a:rPr lang="en-US" sz="1400" dirty="0">
                  <a:solidFill>
                    <a:srgbClr val="44546A"/>
                  </a:solidFill>
                  <a:latin typeface="Red Hat Display"/>
                  <a:ea typeface="Red Hat Display"/>
                  <a:cs typeface="Red Hat Display"/>
                  <a:sym typeface="Red Hat Display"/>
                </a:rPr>
              </a:br>
              <a:r>
                <a:rPr lang="en-US" sz="1400" dirty="0">
                  <a:solidFill>
                    <a:srgbClr val="44546A"/>
                  </a:solidFill>
                  <a:latin typeface="Red Hat Display"/>
                  <a:ea typeface="Red Hat Display"/>
                  <a:cs typeface="Red Hat Display"/>
                  <a:sym typeface="Red Hat Display"/>
                </a:rPr>
                <a:t>Leverage existing technology where needed</a:t>
              </a:r>
              <a:endParaRPr sz="1400" dirty="0">
                <a:solidFill>
                  <a:srgbClr val="BFBFBF"/>
                </a:solidFill>
                <a:latin typeface="Red Hat Display"/>
                <a:ea typeface="Red Hat Display"/>
                <a:cs typeface="Red Hat Display"/>
                <a:sym typeface="Red Hat Display"/>
              </a:endParaRPr>
            </a:p>
          </p:txBody>
        </p:sp>
      </p:grpSp>
      <p:grpSp>
        <p:nvGrpSpPr>
          <p:cNvPr id="21" name="Group 20">
            <a:extLst>
              <a:ext uri="{FF2B5EF4-FFF2-40B4-BE49-F238E27FC236}">
                <a16:creationId xmlns:a16="http://schemas.microsoft.com/office/drawing/2014/main" id="{1ABD3E9F-EC69-F4DF-6FA9-ADE8734AB7E7}"/>
              </a:ext>
            </a:extLst>
          </p:cNvPr>
          <p:cNvGrpSpPr/>
          <p:nvPr/>
        </p:nvGrpSpPr>
        <p:grpSpPr>
          <a:xfrm>
            <a:off x="202767" y="2030526"/>
            <a:ext cx="2172209" cy="3094795"/>
            <a:chOff x="2723281" y="2013622"/>
            <a:chExt cx="2172209" cy="3094795"/>
          </a:xfrm>
        </p:grpSpPr>
        <p:grpSp>
          <p:nvGrpSpPr>
            <p:cNvPr id="3" name="Google Shape;1058;p62">
              <a:extLst>
                <a:ext uri="{FF2B5EF4-FFF2-40B4-BE49-F238E27FC236}">
                  <a16:creationId xmlns:a16="http://schemas.microsoft.com/office/drawing/2014/main" id="{949D3637-69D0-C9AC-2215-914E9E86E854}"/>
                </a:ext>
              </a:extLst>
            </p:cNvPr>
            <p:cNvGrpSpPr/>
            <p:nvPr/>
          </p:nvGrpSpPr>
          <p:grpSpPr>
            <a:xfrm>
              <a:off x="2762468" y="2013622"/>
              <a:ext cx="2133022" cy="3094795"/>
              <a:chOff x="781025" y="987350"/>
              <a:chExt cx="1532700" cy="3168300"/>
            </a:xfrm>
          </p:grpSpPr>
          <p:sp>
            <p:nvSpPr>
              <p:cNvPr id="6" name="Google Shape;1059;p62">
                <a:extLst>
                  <a:ext uri="{FF2B5EF4-FFF2-40B4-BE49-F238E27FC236}">
                    <a16:creationId xmlns:a16="http://schemas.microsoft.com/office/drawing/2014/main" id="{8A86FCC7-B784-235D-EEDF-9CF73053958E}"/>
                  </a:ext>
                </a:extLst>
              </p:cNvPr>
              <p:cNvSpPr/>
              <p:nvPr/>
            </p:nvSpPr>
            <p:spPr>
              <a:xfrm>
                <a:off x="781025" y="987350"/>
                <a:ext cx="1532700" cy="898800"/>
              </a:xfrm>
              <a:prstGeom prst="round2SameRect">
                <a:avLst>
                  <a:gd name="adj1" fmla="val 16667"/>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0;p62">
                <a:extLst>
                  <a:ext uri="{FF2B5EF4-FFF2-40B4-BE49-F238E27FC236}">
                    <a16:creationId xmlns:a16="http://schemas.microsoft.com/office/drawing/2014/main" id="{5C8CA0D7-A8B6-0F3F-A087-D9DA6B8A7A8D}"/>
                  </a:ext>
                </a:extLst>
              </p:cNvPr>
              <p:cNvSpPr/>
              <p:nvPr/>
            </p:nvSpPr>
            <p:spPr>
              <a:xfrm>
                <a:off x="781025" y="1886150"/>
                <a:ext cx="1532700" cy="2269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076;p62">
              <a:extLst>
                <a:ext uri="{FF2B5EF4-FFF2-40B4-BE49-F238E27FC236}">
                  <a16:creationId xmlns:a16="http://schemas.microsoft.com/office/drawing/2014/main" id="{60C3C7FF-D376-DC17-1F55-9900B857A267}"/>
                </a:ext>
              </a:extLst>
            </p:cNvPr>
            <p:cNvSpPr txBox="1"/>
            <p:nvPr/>
          </p:nvSpPr>
          <p:spPr>
            <a:xfrm>
              <a:off x="3111724" y="2067095"/>
              <a:ext cx="1469808"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dirty="0">
                  <a:solidFill>
                    <a:schemeClr val="lt1"/>
                  </a:solidFill>
                  <a:latin typeface="Red Hat Display"/>
                  <a:ea typeface="Red Hat Display"/>
                  <a:cs typeface="Red Hat Display"/>
                  <a:sym typeface="Red Hat Display"/>
                </a:rPr>
                <a:t>Cloud from the Ground Up</a:t>
              </a:r>
              <a:endParaRPr sz="1600" b="1" i="1" dirty="0">
                <a:solidFill>
                  <a:schemeClr val="lt1"/>
                </a:solidFill>
                <a:latin typeface="Red Hat Display"/>
                <a:ea typeface="Red Hat Display"/>
                <a:cs typeface="Red Hat Display"/>
                <a:sym typeface="Red Hat Display"/>
              </a:endParaRPr>
            </a:p>
          </p:txBody>
        </p:sp>
        <p:sp>
          <p:nvSpPr>
            <p:cNvPr id="40" name="Google Shape;1079;p62">
              <a:extLst>
                <a:ext uri="{FF2B5EF4-FFF2-40B4-BE49-F238E27FC236}">
                  <a16:creationId xmlns:a16="http://schemas.microsoft.com/office/drawing/2014/main" id="{C16FD77B-B95C-DF63-E071-61D0CE2BD253}"/>
                </a:ext>
              </a:extLst>
            </p:cNvPr>
            <p:cNvSpPr txBox="1"/>
            <p:nvPr/>
          </p:nvSpPr>
          <p:spPr>
            <a:xfrm>
              <a:off x="2723281" y="2945762"/>
              <a:ext cx="2115115"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rgbClr val="1E22AA"/>
                  </a:solidFill>
                  <a:latin typeface="Red Hat Display"/>
                  <a:ea typeface="Red Hat Display"/>
                  <a:cs typeface="Red Hat Display"/>
                  <a:sym typeface="Red Hat Display"/>
                </a:rPr>
                <a:t>As a Service Mindset</a:t>
              </a:r>
              <a:endParaRPr sz="1400" b="1" dirty="0">
                <a:solidFill>
                  <a:srgbClr val="1E22AA"/>
                </a:solidFill>
                <a:latin typeface="Red Hat Display"/>
                <a:ea typeface="Red Hat Display"/>
                <a:cs typeface="Red Hat Display"/>
                <a:sym typeface="Red Hat Display"/>
              </a:endParaRPr>
            </a:p>
            <a:p>
              <a:pPr marL="0" marR="0" lvl="0" indent="0" algn="ctr" rtl="0">
                <a:spcBef>
                  <a:spcPts val="0"/>
                </a:spcBef>
                <a:spcAft>
                  <a:spcPts val="0"/>
                </a:spcAft>
                <a:buNone/>
              </a:pPr>
              <a:endParaRPr sz="1400" dirty="0">
                <a:solidFill>
                  <a:srgbClr val="44546A"/>
                </a:solidFill>
                <a:latin typeface="Red Hat Display"/>
                <a:ea typeface="Red Hat Display"/>
                <a:cs typeface="Red Hat Display"/>
                <a:sym typeface="Red Hat Display"/>
              </a:endParaRPr>
            </a:p>
            <a:p>
              <a:pPr marL="0" marR="0" lvl="0" indent="0" algn="ctr" rtl="0">
                <a:spcBef>
                  <a:spcPts val="0"/>
                </a:spcBef>
                <a:spcAft>
                  <a:spcPts val="0"/>
                </a:spcAft>
                <a:buNone/>
              </a:pPr>
              <a:r>
                <a:rPr lang="en-US" sz="1400" dirty="0">
                  <a:solidFill>
                    <a:srgbClr val="44546A"/>
                  </a:solidFill>
                  <a:latin typeface="Red Hat Display"/>
                  <a:ea typeface="Red Hat Display"/>
                  <a:cs typeface="Red Hat Display"/>
                  <a:sym typeface="Red Hat Display"/>
                </a:rPr>
                <a:t>Specifically designed and developed for modern implementation needs with support for legacy and current  industry needs</a:t>
              </a:r>
              <a:endParaRPr sz="1400" dirty="0">
                <a:solidFill>
                  <a:srgbClr val="BFBFBF"/>
                </a:solidFill>
                <a:latin typeface="Red Hat Display"/>
                <a:ea typeface="Red Hat Display"/>
                <a:cs typeface="Red Hat Display"/>
                <a:sym typeface="Red Hat Display"/>
              </a:endParaRPr>
            </a:p>
          </p:txBody>
        </p:sp>
      </p:grpSp>
      <p:grpSp>
        <p:nvGrpSpPr>
          <p:cNvPr id="28" name="Group 27">
            <a:extLst>
              <a:ext uri="{FF2B5EF4-FFF2-40B4-BE49-F238E27FC236}">
                <a16:creationId xmlns:a16="http://schemas.microsoft.com/office/drawing/2014/main" id="{70A7743C-73F9-6090-0593-3BEEE12E7263}"/>
              </a:ext>
            </a:extLst>
          </p:cNvPr>
          <p:cNvGrpSpPr/>
          <p:nvPr/>
        </p:nvGrpSpPr>
        <p:grpSpPr>
          <a:xfrm>
            <a:off x="2625164" y="2030526"/>
            <a:ext cx="2135623" cy="3094795"/>
            <a:chOff x="312887" y="2013622"/>
            <a:chExt cx="2135623" cy="3094795"/>
          </a:xfrm>
        </p:grpSpPr>
        <p:grpSp>
          <p:nvGrpSpPr>
            <p:cNvPr id="17" name="Google Shape;1064;p62">
              <a:extLst>
                <a:ext uri="{FF2B5EF4-FFF2-40B4-BE49-F238E27FC236}">
                  <a16:creationId xmlns:a16="http://schemas.microsoft.com/office/drawing/2014/main" id="{B31CA71E-BB26-2B2E-1E13-6B3A49B577D3}"/>
                </a:ext>
              </a:extLst>
            </p:cNvPr>
            <p:cNvGrpSpPr/>
            <p:nvPr/>
          </p:nvGrpSpPr>
          <p:grpSpPr>
            <a:xfrm>
              <a:off x="312887" y="2013622"/>
              <a:ext cx="2135623" cy="3094795"/>
              <a:chOff x="781025" y="987350"/>
              <a:chExt cx="1532700" cy="3168300"/>
            </a:xfrm>
          </p:grpSpPr>
          <p:sp>
            <p:nvSpPr>
              <p:cNvPr id="18" name="Google Shape;1065;p62">
                <a:extLst>
                  <a:ext uri="{FF2B5EF4-FFF2-40B4-BE49-F238E27FC236}">
                    <a16:creationId xmlns:a16="http://schemas.microsoft.com/office/drawing/2014/main" id="{75866BC0-1209-56B7-2868-F65EAF7AB1E5}"/>
                  </a:ext>
                </a:extLst>
              </p:cNvPr>
              <p:cNvSpPr/>
              <p:nvPr/>
            </p:nvSpPr>
            <p:spPr>
              <a:xfrm>
                <a:off x="781025" y="987350"/>
                <a:ext cx="1532700" cy="898800"/>
              </a:xfrm>
              <a:prstGeom prst="round2SameRect">
                <a:avLst>
                  <a:gd name="adj1" fmla="val 16667"/>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6;p62">
                <a:extLst>
                  <a:ext uri="{FF2B5EF4-FFF2-40B4-BE49-F238E27FC236}">
                    <a16:creationId xmlns:a16="http://schemas.microsoft.com/office/drawing/2014/main" id="{574E3509-FC05-6D84-2CA4-87C307C495A1}"/>
                  </a:ext>
                </a:extLst>
              </p:cNvPr>
              <p:cNvSpPr/>
              <p:nvPr/>
            </p:nvSpPr>
            <p:spPr>
              <a:xfrm>
                <a:off x="781025" y="1886150"/>
                <a:ext cx="1532700" cy="2269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075;p62">
              <a:extLst>
                <a:ext uri="{FF2B5EF4-FFF2-40B4-BE49-F238E27FC236}">
                  <a16:creationId xmlns:a16="http://schemas.microsoft.com/office/drawing/2014/main" id="{DDBA71EA-7AE2-26EA-2FC2-E2147F583E78}"/>
                </a:ext>
              </a:extLst>
            </p:cNvPr>
            <p:cNvSpPr txBox="1"/>
            <p:nvPr/>
          </p:nvSpPr>
          <p:spPr>
            <a:xfrm>
              <a:off x="493605" y="2102561"/>
              <a:ext cx="168639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dirty="0">
                  <a:solidFill>
                    <a:schemeClr val="lt1"/>
                  </a:solidFill>
                  <a:latin typeface="Red Hat Display"/>
                  <a:ea typeface="Red Hat Display"/>
                  <a:cs typeface="Red Hat Display"/>
                  <a:sym typeface="Red Hat Display"/>
                </a:rPr>
                <a:t>Connectivity and Standards</a:t>
              </a:r>
              <a:endParaRPr sz="1600" b="1" i="1" dirty="0">
                <a:solidFill>
                  <a:schemeClr val="lt1"/>
                </a:solidFill>
                <a:latin typeface="Red Hat Display"/>
                <a:ea typeface="Red Hat Display"/>
                <a:cs typeface="Red Hat Display"/>
                <a:sym typeface="Red Hat Display"/>
              </a:endParaRPr>
            </a:p>
          </p:txBody>
        </p:sp>
        <p:sp>
          <p:nvSpPr>
            <p:cNvPr id="41" name="Google Shape;1080;p62">
              <a:extLst>
                <a:ext uri="{FF2B5EF4-FFF2-40B4-BE49-F238E27FC236}">
                  <a16:creationId xmlns:a16="http://schemas.microsoft.com/office/drawing/2014/main" id="{61556258-B353-DB27-AFEF-51D4A6EB2154}"/>
                </a:ext>
              </a:extLst>
            </p:cNvPr>
            <p:cNvSpPr txBox="1"/>
            <p:nvPr/>
          </p:nvSpPr>
          <p:spPr>
            <a:xfrm>
              <a:off x="384025" y="2981228"/>
              <a:ext cx="2064485"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rgbClr val="1E22AA"/>
                  </a:solidFill>
                  <a:latin typeface="Red Hat Display"/>
                  <a:ea typeface="Red Hat Display"/>
                  <a:cs typeface="Red Hat Display"/>
                  <a:sym typeface="Red Hat Display"/>
                </a:rPr>
                <a:t>Meet Data Where it is</a:t>
              </a:r>
              <a:endParaRPr sz="1400" b="1" dirty="0">
                <a:solidFill>
                  <a:srgbClr val="1E22AA"/>
                </a:solidFill>
                <a:latin typeface="Red Hat Display"/>
                <a:ea typeface="Red Hat Display"/>
                <a:cs typeface="Red Hat Display"/>
                <a:sym typeface="Red Hat Display"/>
              </a:endParaRPr>
            </a:p>
            <a:p>
              <a:pPr marL="0" marR="0" lvl="0" indent="0" algn="ctr" rtl="0">
                <a:spcBef>
                  <a:spcPts val="0"/>
                </a:spcBef>
                <a:spcAft>
                  <a:spcPts val="0"/>
                </a:spcAft>
                <a:buNone/>
              </a:pPr>
              <a:endParaRPr sz="1400" dirty="0">
                <a:solidFill>
                  <a:srgbClr val="44546A"/>
                </a:solidFill>
                <a:latin typeface="Red Hat Display"/>
                <a:ea typeface="Red Hat Display"/>
                <a:cs typeface="Red Hat Display"/>
                <a:sym typeface="Red Hat Display"/>
              </a:endParaRPr>
            </a:p>
            <a:p>
              <a:pPr marL="0" marR="0" lvl="0" indent="0" algn="ctr" rtl="0">
                <a:spcBef>
                  <a:spcPts val="0"/>
                </a:spcBef>
                <a:spcAft>
                  <a:spcPts val="0"/>
                </a:spcAft>
                <a:buNone/>
              </a:pPr>
              <a:r>
                <a:rPr lang="en-US" sz="1400" dirty="0">
                  <a:solidFill>
                    <a:srgbClr val="44546A"/>
                  </a:solidFill>
                  <a:latin typeface="Red Hat Display"/>
                  <a:ea typeface="Red Hat Display"/>
                  <a:cs typeface="Red Hat Display"/>
                  <a:sym typeface="Red Hat Display"/>
                </a:rPr>
                <a:t>Support for current and legacy connectivity along with industry  standards including custom vendor SDKs, APIs, and CLI’s</a:t>
              </a:r>
              <a:endParaRPr sz="1400" dirty="0">
                <a:solidFill>
                  <a:srgbClr val="BFBFBF"/>
                </a:solidFill>
                <a:latin typeface="Red Hat Display"/>
                <a:ea typeface="Red Hat Display"/>
                <a:cs typeface="Red Hat Display"/>
                <a:sym typeface="Red Hat Display"/>
              </a:endParaRPr>
            </a:p>
          </p:txBody>
        </p:sp>
      </p:grpSp>
      <p:grpSp>
        <p:nvGrpSpPr>
          <p:cNvPr id="30" name="Group 29">
            <a:extLst>
              <a:ext uri="{FF2B5EF4-FFF2-40B4-BE49-F238E27FC236}">
                <a16:creationId xmlns:a16="http://schemas.microsoft.com/office/drawing/2014/main" id="{47EBEAC9-C9E1-D6FE-3AB8-8DBA28E7D0ED}"/>
              </a:ext>
            </a:extLst>
          </p:cNvPr>
          <p:cNvGrpSpPr/>
          <p:nvPr/>
        </p:nvGrpSpPr>
        <p:grpSpPr>
          <a:xfrm>
            <a:off x="7461254" y="2035143"/>
            <a:ext cx="2135623" cy="3094795"/>
            <a:chOff x="7494660" y="2035143"/>
            <a:chExt cx="2135623" cy="3094795"/>
          </a:xfrm>
        </p:grpSpPr>
        <p:grpSp>
          <p:nvGrpSpPr>
            <p:cNvPr id="20" name="Google Shape;1067;p62">
              <a:extLst>
                <a:ext uri="{FF2B5EF4-FFF2-40B4-BE49-F238E27FC236}">
                  <a16:creationId xmlns:a16="http://schemas.microsoft.com/office/drawing/2014/main" id="{DACA5D16-8A40-E13C-D6DB-7DC5DA487498}"/>
                </a:ext>
              </a:extLst>
            </p:cNvPr>
            <p:cNvGrpSpPr/>
            <p:nvPr/>
          </p:nvGrpSpPr>
          <p:grpSpPr>
            <a:xfrm>
              <a:off x="7494660" y="2035143"/>
              <a:ext cx="2135623" cy="3094795"/>
              <a:chOff x="781025" y="987350"/>
              <a:chExt cx="1532700" cy="3168300"/>
            </a:xfrm>
          </p:grpSpPr>
          <p:sp>
            <p:nvSpPr>
              <p:cNvPr id="22" name="Google Shape;1068;p62">
                <a:extLst>
                  <a:ext uri="{FF2B5EF4-FFF2-40B4-BE49-F238E27FC236}">
                    <a16:creationId xmlns:a16="http://schemas.microsoft.com/office/drawing/2014/main" id="{78D50FAA-8358-DF65-E1B1-69768A6DE24F}"/>
                  </a:ext>
                </a:extLst>
              </p:cNvPr>
              <p:cNvSpPr/>
              <p:nvPr/>
            </p:nvSpPr>
            <p:spPr>
              <a:xfrm>
                <a:off x="781025" y="987350"/>
                <a:ext cx="1532700" cy="898800"/>
              </a:xfrm>
              <a:prstGeom prst="round2SameRect">
                <a:avLst>
                  <a:gd name="adj1" fmla="val 16667"/>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9;p62">
                <a:extLst>
                  <a:ext uri="{FF2B5EF4-FFF2-40B4-BE49-F238E27FC236}">
                    <a16:creationId xmlns:a16="http://schemas.microsoft.com/office/drawing/2014/main" id="{D043CDAD-86D8-085C-CA77-00C056B0117C}"/>
                  </a:ext>
                </a:extLst>
              </p:cNvPr>
              <p:cNvSpPr/>
              <p:nvPr/>
            </p:nvSpPr>
            <p:spPr>
              <a:xfrm>
                <a:off x="781025" y="1886150"/>
                <a:ext cx="1532700" cy="2269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074;p62">
              <a:extLst>
                <a:ext uri="{FF2B5EF4-FFF2-40B4-BE49-F238E27FC236}">
                  <a16:creationId xmlns:a16="http://schemas.microsoft.com/office/drawing/2014/main" id="{3C32CC57-006A-B978-8080-D153B7188435}"/>
                </a:ext>
              </a:extLst>
            </p:cNvPr>
            <p:cNvSpPr txBox="1"/>
            <p:nvPr/>
          </p:nvSpPr>
          <p:spPr>
            <a:xfrm>
              <a:off x="7797278" y="2067095"/>
              <a:ext cx="1447026"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dirty="0">
                  <a:solidFill>
                    <a:schemeClr val="lt1"/>
                  </a:solidFill>
                  <a:latin typeface="Red Hat Display"/>
                  <a:ea typeface="Red Hat Display"/>
                  <a:cs typeface="Red Hat Display"/>
                  <a:sym typeface="Red Hat Display"/>
                </a:rPr>
                <a:t>Reference Architecture Approach</a:t>
              </a:r>
              <a:endParaRPr sz="1600" b="1" i="1" dirty="0">
                <a:solidFill>
                  <a:schemeClr val="lt1"/>
                </a:solidFill>
                <a:latin typeface="Red Hat Display"/>
                <a:ea typeface="Red Hat Display"/>
                <a:cs typeface="Red Hat Display"/>
                <a:sym typeface="Red Hat Display"/>
              </a:endParaRPr>
            </a:p>
          </p:txBody>
        </p:sp>
        <p:sp>
          <p:nvSpPr>
            <p:cNvPr id="42" name="Google Shape;1081;p62">
              <a:extLst>
                <a:ext uri="{FF2B5EF4-FFF2-40B4-BE49-F238E27FC236}">
                  <a16:creationId xmlns:a16="http://schemas.microsoft.com/office/drawing/2014/main" id="{C73A4086-43D5-44F1-829C-C08E1E6AC859}"/>
                </a:ext>
              </a:extLst>
            </p:cNvPr>
            <p:cNvSpPr txBox="1"/>
            <p:nvPr/>
          </p:nvSpPr>
          <p:spPr>
            <a:xfrm>
              <a:off x="7574654" y="2945762"/>
              <a:ext cx="1977887" cy="2031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rgbClr val="1E22AA"/>
                  </a:solidFill>
                  <a:latin typeface="Red Hat Display"/>
                  <a:ea typeface="Red Hat Display"/>
                  <a:cs typeface="Red Hat Display"/>
                  <a:sym typeface="Red Hat Display"/>
                </a:rPr>
                <a:t>Start with a proven approach</a:t>
              </a:r>
              <a:br>
                <a:rPr lang="en-US" sz="1400" dirty="0">
                  <a:solidFill>
                    <a:srgbClr val="1E22AA"/>
                  </a:solidFill>
                  <a:latin typeface="Red Hat Display"/>
                  <a:ea typeface="Red Hat Display"/>
                  <a:cs typeface="Red Hat Display"/>
                  <a:sym typeface="Red Hat Display"/>
                </a:rPr>
              </a:br>
              <a:endParaRPr sz="1400" dirty="0">
                <a:solidFill>
                  <a:srgbClr val="1E22AA"/>
                </a:solidFill>
                <a:latin typeface="Red Hat Display"/>
                <a:ea typeface="Red Hat Display"/>
                <a:cs typeface="Red Hat Display"/>
                <a:sym typeface="Red Hat Display"/>
              </a:endParaRPr>
            </a:p>
            <a:p>
              <a:pPr marL="0" marR="0" lvl="0" indent="0" algn="ctr" rtl="0">
                <a:spcBef>
                  <a:spcPts val="0"/>
                </a:spcBef>
                <a:spcAft>
                  <a:spcPts val="0"/>
                </a:spcAft>
                <a:buNone/>
              </a:pPr>
              <a:r>
                <a:rPr lang="en-US" sz="1400" dirty="0">
                  <a:solidFill>
                    <a:srgbClr val="44546A"/>
                  </a:solidFill>
                  <a:latin typeface="Red Hat Display"/>
                  <a:ea typeface="Red Hat Display"/>
                  <a:cs typeface="Red Hat Display"/>
                  <a:sym typeface="Red Hat Display"/>
                </a:rPr>
                <a:t>Built to enable scale and extensibility while providing the ability to expand and extend based on implementation needs</a:t>
              </a:r>
              <a:endParaRPr sz="1400" dirty="0">
                <a:solidFill>
                  <a:srgbClr val="BFBFBF"/>
                </a:solidFill>
                <a:latin typeface="Red Hat Display"/>
                <a:ea typeface="Red Hat Display"/>
                <a:cs typeface="Red Hat Display"/>
                <a:sym typeface="Red Hat Display"/>
              </a:endParaRPr>
            </a:p>
          </p:txBody>
        </p:sp>
      </p:grpSp>
      <p:grpSp>
        <p:nvGrpSpPr>
          <p:cNvPr id="31" name="Group 30">
            <a:extLst>
              <a:ext uri="{FF2B5EF4-FFF2-40B4-BE49-F238E27FC236}">
                <a16:creationId xmlns:a16="http://schemas.microsoft.com/office/drawing/2014/main" id="{7D7A06B5-57B8-0DAE-D905-1AD22DFB8964}"/>
              </a:ext>
            </a:extLst>
          </p:cNvPr>
          <p:cNvGrpSpPr/>
          <p:nvPr/>
        </p:nvGrpSpPr>
        <p:grpSpPr>
          <a:xfrm>
            <a:off x="9847065" y="2031245"/>
            <a:ext cx="2115115" cy="3094795"/>
            <a:chOff x="9847065" y="2031245"/>
            <a:chExt cx="2115115" cy="3094795"/>
          </a:xfrm>
        </p:grpSpPr>
        <p:grpSp>
          <p:nvGrpSpPr>
            <p:cNvPr id="24" name="Google Shape;1070;p62">
              <a:extLst>
                <a:ext uri="{FF2B5EF4-FFF2-40B4-BE49-F238E27FC236}">
                  <a16:creationId xmlns:a16="http://schemas.microsoft.com/office/drawing/2014/main" id="{547869F1-E5AA-537F-18AE-68972756867B}"/>
                </a:ext>
              </a:extLst>
            </p:cNvPr>
            <p:cNvGrpSpPr/>
            <p:nvPr/>
          </p:nvGrpSpPr>
          <p:grpSpPr>
            <a:xfrm>
              <a:off x="9847065" y="2031245"/>
              <a:ext cx="2115115" cy="3094795"/>
              <a:chOff x="781025" y="987350"/>
              <a:chExt cx="1532700" cy="3168300"/>
            </a:xfrm>
          </p:grpSpPr>
          <p:sp>
            <p:nvSpPr>
              <p:cNvPr id="25" name="Google Shape;1071;p62">
                <a:extLst>
                  <a:ext uri="{FF2B5EF4-FFF2-40B4-BE49-F238E27FC236}">
                    <a16:creationId xmlns:a16="http://schemas.microsoft.com/office/drawing/2014/main" id="{DC4CCD35-93A7-16DE-0486-C0A12298C659}"/>
                  </a:ext>
                </a:extLst>
              </p:cNvPr>
              <p:cNvSpPr/>
              <p:nvPr/>
            </p:nvSpPr>
            <p:spPr>
              <a:xfrm>
                <a:off x="781025" y="987350"/>
                <a:ext cx="1532700" cy="898800"/>
              </a:xfrm>
              <a:prstGeom prst="round2SameRect">
                <a:avLst>
                  <a:gd name="adj1" fmla="val 16667"/>
                  <a:gd name="adj2" fmla="val 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Red Hat Display" panose="02010503040201060303" pitchFamily="2" charset="77"/>
                </a:endParaRPr>
              </a:p>
            </p:txBody>
          </p:sp>
          <p:sp>
            <p:nvSpPr>
              <p:cNvPr id="26" name="Google Shape;1072;p62">
                <a:extLst>
                  <a:ext uri="{FF2B5EF4-FFF2-40B4-BE49-F238E27FC236}">
                    <a16:creationId xmlns:a16="http://schemas.microsoft.com/office/drawing/2014/main" id="{AE1AB0EE-AE12-31EB-0FD4-6DE5EEF3CC41}"/>
                  </a:ext>
                </a:extLst>
              </p:cNvPr>
              <p:cNvSpPr/>
              <p:nvPr/>
            </p:nvSpPr>
            <p:spPr>
              <a:xfrm>
                <a:off x="781025" y="1886150"/>
                <a:ext cx="1532700" cy="2269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Red Hat Display" panose="02010503040201060303" pitchFamily="2" charset="77"/>
                </a:endParaRPr>
              </a:p>
            </p:txBody>
          </p:sp>
        </p:grpSp>
        <p:sp>
          <p:nvSpPr>
            <p:cNvPr id="27" name="Google Shape;1073;p62">
              <a:extLst>
                <a:ext uri="{FF2B5EF4-FFF2-40B4-BE49-F238E27FC236}">
                  <a16:creationId xmlns:a16="http://schemas.microsoft.com/office/drawing/2014/main" id="{B703A4F1-8786-11E8-6189-2FB232DB427E}"/>
                </a:ext>
              </a:extLst>
            </p:cNvPr>
            <p:cNvSpPr txBox="1"/>
            <p:nvPr/>
          </p:nvSpPr>
          <p:spPr>
            <a:xfrm>
              <a:off x="10063842" y="2067095"/>
              <a:ext cx="1752552"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dirty="0">
                  <a:solidFill>
                    <a:schemeClr val="lt1"/>
                  </a:solidFill>
                  <a:latin typeface="Red Hat Display" panose="02010503040201060303" pitchFamily="2" charset="77"/>
                  <a:ea typeface="Red Hat Display"/>
                  <a:cs typeface="Red Hat Display"/>
                  <a:sym typeface="Red Hat Display"/>
                </a:rPr>
                <a:t>Open Source Focused</a:t>
              </a:r>
              <a:endParaRPr sz="1600" b="1" i="1" dirty="0">
                <a:solidFill>
                  <a:schemeClr val="lt1"/>
                </a:solidFill>
                <a:latin typeface="Red Hat Display" panose="02010503040201060303" pitchFamily="2" charset="77"/>
                <a:ea typeface="Red Hat Display"/>
                <a:cs typeface="Red Hat Display"/>
                <a:sym typeface="Red Hat Display"/>
              </a:endParaRPr>
            </a:p>
          </p:txBody>
        </p:sp>
        <p:sp>
          <p:nvSpPr>
            <p:cNvPr id="43" name="Google Shape;1082;p62">
              <a:extLst>
                <a:ext uri="{FF2B5EF4-FFF2-40B4-BE49-F238E27FC236}">
                  <a16:creationId xmlns:a16="http://schemas.microsoft.com/office/drawing/2014/main" id="{F77C78A0-50B5-5CC1-35A3-913D0A6BCD32}"/>
                </a:ext>
              </a:extLst>
            </p:cNvPr>
            <p:cNvSpPr txBox="1"/>
            <p:nvPr/>
          </p:nvSpPr>
          <p:spPr>
            <a:xfrm>
              <a:off x="9948185" y="2945762"/>
              <a:ext cx="1912874" cy="20312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rgbClr val="1E22AA"/>
                  </a:solidFill>
                  <a:latin typeface="Red Hat Display" panose="02010503040201060303" pitchFamily="2" charset="77"/>
                  <a:ea typeface="Red Hat Display"/>
                  <a:cs typeface="Red Hat Display"/>
                  <a:sym typeface="Red Hat Display"/>
                </a:rPr>
                <a:t>Think Globally, act Locally</a:t>
              </a:r>
              <a:endParaRPr sz="1400" b="1" dirty="0">
                <a:solidFill>
                  <a:srgbClr val="1E22AA"/>
                </a:solidFill>
                <a:latin typeface="Red Hat Display" panose="02010503040201060303" pitchFamily="2" charset="77"/>
                <a:ea typeface="Red Hat Display"/>
                <a:cs typeface="Red Hat Display"/>
                <a:sym typeface="Red Hat Display"/>
              </a:endParaRPr>
            </a:p>
            <a:p>
              <a:pPr marL="0" marR="0" lvl="0" indent="0" algn="ctr" rtl="0">
                <a:spcBef>
                  <a:spcPts val="0"/>
                </a:spcBef>
                <a:spcAft>
                  <a:spcPts val="0"/>
                </a:spcAft>
                <a:buNone/>
              </a:pPr>
              <a:endParaRPr sz="1400" dirty="0">
                <a:solidFill>
                  <a:srgbClr val="44546A"/>
                </a:solidFill>
                <a:latin typeface="Red Hat Display" panose="02010503040201060303" pitchFamily="2" charset="77"/>
                <a:ea typeface="Red Hat Display"/>
                <a:cs typeface="Red Hat Display"/>
                <a:sym typeface="Red Hat Display"/>
              </a:endParaRPr>
            </a:p>
            <a:p>
              <a:pPr marL="0" marR="0" lvl="0" indent="0" algn="ctr" rtl="0">
                <a:spcBef>
                  <a:spcPts val="0"/>
                </a:spcBef>
                <a:spcAft>
                  <a:spcPts val="0"/>
                </a:spcAft>
                <a:buNone/>
              </a:pPr>
              <a:r>
                <a:rPr lang="en-US" sz="1400" dirty="0">
                  <a:solidFill>
                    <a:srgbClr val="44546A"/>
                  </a:solidFill>
                  <a:latin typeface="Red Hat Display" panose="02010503040201060303" pitchFamily="2" charset="77"/>
                  <a:ea typeface="Red Hat Display"/>
                  <a:cs typeface="Red Hat Display"/>
                  <a:sym typeface="Red Hat Display"/>
                </a:rPr>
                <a:t>A community-based mindset enables us to drive changes based on feedback without limiting implementations.</a:t>
              </a:r>
              <a:endParaRPr sz="1400" dirty="0">
                <a:solidFill>
                  <a:srgbClr val="BFBFBF"/>
                </a:solidFill>
                <a:latin typeface="Red Hat Display" panose="02010503040201060303" pitchFamily="2" charset="77"/>
                <a:ea typeface="Red Hat Display"/>
                <a:cs typeface="Red Hat Display"/>
                <a:sym typeface="Red Hat Display"/>
              </a:endParaRPr>
            </a:p>
          </p:txBody>
        </p:sp>
      </p:grpSp>
      <p:sp>
        <p:nvSpPr>
          <p:cNvPr id="15" name="Slide Number Placeholder 14">
            <a:extLst>
              <a:ext uri="{FF2B5EF4-FFF2-40B4-BE49-F238E27FC236}">
                <a16:creationId xmlns:a16="http://schemas.microsoft.com/office/drawing/2014/main" id="{BD990FB3-23D9-F633-E150-28FC7C460442}"/>
              </a:ext>
            </a:extLst>
          </p:cNvPr>
          <p:cNvSpPr>
            <a:spLocks noGrp="1"/>
          </p:cNvSpPr>
          <p:nvPr>
            <p:ph type="sldNum" sz="quarter" idx="12"/>
          </p:nvPr>
        </p:nvSpPr>
        <p:spPr/>
        <p:txBody>
          <a:bodyPr/>
          <a:lstStyle/>
          <a:p>
            <a:fld id="{13977CFE-518C-4DE5-A6A8-72B8FCA09D3F}" type="slidenum">
              <a:rPr lang="en-US" smtClean="0"/>
              <a:t>7</a:t>
            </a:fld>
            <a:endParaRPr lang="en-US"/>
          </a:p>
        </p:txBody>
      </p:sp>
    </p:spTree>
    <p:extLst>
      <p:ext uri="{BB962C8B-B14F-4D97-AF65-F5344CB8AC3E}">
        <p14:creationId xmlns:p14="http://schemas.microsoft.com/office/powerpoint/2010/main" val="208599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A9A9D-2D27-40E3-8C47-DB899F80E9F7}"/>
              </a:ext>
            </a:extLst>
          </p:cNvPr>
          <p:cNvGrpSpPr/>
          <p:nvPr/>
        </p:nvGrpSpPr>
        <p:grpSpPr>
          <a:xfrm>
            <a:off x="1517476" y="203940"/>
            <a:ext cx="9621545" cy="830997"/>
            <a:chOff x="1529280" y="203941"/>
            <a:chExt cx="9621545" cy="830997"/>
          </a:xfrm>
        </p:grpSpPr>
        <p:sp>
          <p:nvSpPr>
            <p:cNvPr id="5" name="TextBox 4">
              <a:extLst>
                <a:ext uri="{FF2B5EF4-FFF2-40B4-BE49-F238E27FC236}">
                  <a16:creationId xmlns:a16="http://schemas.microsoft.com/office/drawing/2014/main" id="{0CFC0050-3075-4458-804D-3B71AE69114A}"/>
                </a:ext>
              </a:extLst>
            </p:cNvPr>
            <p:cNvSpPr txBox="1"/>
            <p:nvPr/>
          </p:nvSpPr>
          <p:spPr>
            <a:xfrm>
              <a:off x="1529280" y="203941"/>
              <a:ext cx="9621545" cy="830997"/>
            </a:xfrm>
            <a:prstGeom prst="rect">
              <a:avLst/>
            </a:prstGeom>
            <a:noFill/>
          </p:spPr>
          <p:txBody>
            <a:bodyPr wrap="none" rtlCol="0">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solidFill>
                    <a:schemeClr val="accent2"/>
                  </a:solidFill>
                  <a:latin typeface="Red Hat Display" panose="02010503040201060303" pitchFamily="2" charset="77"/>
                </a:rPr>
                <a:t>Key Aspects to our Data Approach</a:t>
              </a:r>
            </a:p>
          </p:txBody>
        </p:sp>
        <p:cxnSp>
          <p:nvCxnSpPr>
            <p:cNvPr id="4" name="Straight Connector 3">
              <a:extLst>
                <a:ext uri="{FF2B5EF4-FFF2-40B4-BE49-F238E27FC236}">
                  <a16:creationId xmlns:a16="http://schemas.microsoft.com/office/drawing/2014/main" id="{C56D7C7E-972A-4546-9022-F5E423CE9425}"/>
                </a:ext>
              </a:extLst>
            </p:cNvPr>
            <p:cNvCxnSpPr>
              <a:cxnSpLocks/>
            </p:cNvCxnSpPr>
            <p:nvPr/>
          </p:nvCxnSpPr>
          <p:spPr>
            <a:xfrm>
              <a:off x="1737493" y="1022188"/>
              <a:ext cx="1181100" cy="0"/>
            </a:xfrm>
            <a:prstGeom prst="line">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62DED30A-2E56-414D-A579-07C98A7CF695}"/>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C7181490-B0F0-406D-B545-A1E6B393856C}"/>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20CA6048-F66A-4294-82EE-9CB232A24D5D}"/>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A19095F-997E-4357-80A5-EA0C58C7DE27}"/>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E45BD6-DE6C-4A54-AF5D-1FD96A10F644}"/>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30" name="Freeform: Shape 11">
            <a:extLst>
              <a:ext uri="{FF2B5EF4-FFF2-40B4-BE49-F238E27FC236}">
                <a16:creationId xmlns:a16="http://schemas.microsoft.com/office/drawing/2014/main" id="{4CE5E2B2-538E-C9B3-C551-30E5CCF144E5}"/>
              </a:ext>
            </a:extLst>
          </p:cNvPr>
          <p:cNvSpPr/>
          <p:nvPr/>
        </p:nvSpPr>
        <p:spPr>
          <a:xfrm>
            <a:off x="5630408" y="1536184"/>
            <a:ext cx="2722769" cy="2260785"/>
          </a:xfrm>
          <a:custGeom>
            <a:avLst/>
            <a:gdLst>
              <a:gd name="connsiteX0" fmla="*/ 473718 w 2722769"/>
              <a:gd name="connsiteY0" fmla="*/ 0 h 2260785"/>
              <a:gd name="connsiteX1" fmla="*/ 473718 w 2722769"/>
              <a:gd name="connsiteY1" fmla="*/ 1344032 h 2260785"/>
              <a:gd name="connsiteX2" fmla="*/ 351545 w 2722769"/>
              <a:gd name="connsiteY2" fmla="*/ 1411769 h 2260785"/>
              <a:gd name="connsiteX3" fmla="*/ 28901 w 2722769"/>
              <a:gd name="connsiteY3" fmla="*/ 1454862 h 2260785"/>
              <a:gd name="connsiteX4" fmla="*/ 112806 w 2722769"/>
              <a:gd name="connsiteY4" fmla="*/ 1758338 h 2260785"/>
              <a:gd name="connsiteX5" fmla="*/ 354218 w 2722769"/>
              <a:gd name="connsiteY5" fmla="*/ 1722482 h 2260785"/>
              <a:gd name="connsiteX6" fmla="*/ 473718 w 2722769"/>
              <a:gd name="connsiteY6" fmla="*/ 1791847 h 2260785"/>
              <a:gd name="connsiteX7" fmla="*/ 473718 w 2722769"/>
              <a:gd name="connsiteY7" fmla="*/ 2260720 h 2260785"/>
              <a:gd name="connsiteX8" fmla="*/ 961497 w 2722769"/>
              <a:gd name="connsiteY8" fmla="*/ 2260720 h 2260785"/>
              <a:gd name="connsiteX9" fmla="*/ 1010001 w 2722769"/>
              <a:gd name="connsiteY9" fmla="*/ 2143958 h 2260785"/>
              <a:gd name="connsiteX10" fmla="*/ 974014 w 2722769"/>
              <a:gd name="connsiteY10" fmla="*/ 1902612 h 2260785"/>
              <a:gd name="connsiteX11" fmla="*/ 1277491 w 2722769"/>
              <a:gd name="connsiteY11" fmla="*/ 1818512 h 2260785"/>
              <a:gd name="connsiteX12" fmla="*/ 1320780 w 2722769"/>
              <a:gd name="connsiteY12" fmla="*/ 2141155 h 2260785"/>
              <a:gd name="connsiteX13" fmla="*/ 1369023 w 2722769"/>
              <a:gd name="connsiteY13" fmla="*/ 2260786 h 2260785"/>
              <a:gd name="connsiteX14" fmla="*/ 2722769 w 2722769"/>
              <a:gd name="connsiteY14" fmla="*/ 2260786 h 2260785"/>
              <a:gd name="connsiteX15" fmla="*/ 2722769 w 2722769"/>
              <a:gd name="connsiteY15" fmla="*/ 2258765 h 2260785"/>
              <a:gd name="connsiteX16" fmla="*/ 473718 w 2722769"/>
              <a:gd name="connsiteY16" fmla="*/ 0 h 226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22769" h="2260785">
                <a:moveTo>
                  <a:pt x="473718" y="0"/>
                </a:moveTo>
                <a:lnTo>
                  <a:pt x="473718" y="1344032"/>
                </a:lnTo>
                <a:cubicBezTo>
                  <a:pt x="473718" y="1406749"/>
                  <a:pt x="404808" y="1444952"/>
                  <a:pt x="351545" y="1411769"/>
                </a:cubicBezTo>
                <a:cubicBezTo>
                  <a:pt x="240911" y="1342794"/>
                  <a:pt x="104135" y="1327017"/>
                  <a:pt x="28901" y="1454862"/>
                </a:cubicBezTo>
                <a:cubicBezTo>
                  <a:pt x="-32120" y="1558520"/>
                  <a:pt x="7062" y="1700837"/>
                  <a:pt x="112806" y="1758338"/>
                </a:cubicBezTo>
                <a:cubicBezTo>
                  <a:pt x="199774" y="1805603"/>
                  <a:pt x="276377" y="1766878"/>
                  <a:pt x="354218" y="1722482"/>
                </a:cubicBezTo>
                <a:cubicBezTo>
                  <a:pt x="407481" y="1692101"/>
                  <a:pt x="473718" y="1730500"/>
                  <a:pt x="473718" y="1791847"/>
                </a:cubicBezTo>
                <a:lnTo>
                  <a:pt x="473718" y="2260720"/>
                </a:lnTo>
                <a:lnTo>
                  <a:pt x="961497" y="2260720"/>
                </a:lnTo>
                <a:cubicBezTo>
                  <a:pt x="1010131" y="2247812"/>
                  <a:pt x="1036796" y="2190833"/>
                  <a:pt x="1010001" y="2143958"/>
                </a:cubicBezTo>
                <a:cubicBezTo>
                  <a:pt x="965539" y="2066182"/>
                  <a:pt x="926814" y="1989580"/>
                  <a:pt x="974014" y="1902612"/>
                </a:cubicBezTo>
                <a:cubicBezTo>
                  <a:pt x="1031450" y="1796802"/>
                  <a:pt x="1173768" y="1757556"/>
                  <a:pt x="1277491" y="1818512"/>
                </a:cubicBezTo>
                <a:cubicBezTo>
                  <a:pt x="1405401" y="1893680"/>
                  <a:pt x="1389689" y="2030456"/>
                  <a:pt x="1320780" y="2141155"/>
                </a:cubicBezTo>
                <a:cubicBezTo>
                  <a:pt x="1291247" y="2188551"/>
                  <a:pt x="1318498" y="2248268"/>
                  <a:pt x="1369023" y="2260786"/>
                </a:cubicBezTo>
                <a:lnTo>
                  <a:pt x="2722769" y="2260786"/>
                </a:lnTo>
                <a:cubicBezTo>
                  <a:pt x="2722769" y="2260134"/>
                  <a:pt x="2722769" y="2259416"/>
                  <a:pt x="2722769" y="2258765"/>
                </a:cubicBezTo>
                <a:cubicBezTo>
                  <a:pt x="2722705" y="1014544"/>
                  <a:pt x="1716701" y="5281"/>
                  <a:pt x="473718" y="0"/>
                </a:cubicBezTo>
                <a:close/>
              </a:path>
            </a:pathLst>
          </a:custGeom>
          <a:solidFill>
            <a:schemeClr val="accent3"/>
          </a:solidFill>
          <a:ln w="63500" cap="flat">
            <a:solidFill>
              <a:schemeClr val="bg1"/>
            </a:solidFill>
            <a:prstDash val="solid"/>
            <a:miter/>
          </a:ln>
        </p:spPr>
        <p:txBody>
          <a:bodyPr rtlCol="0" anchor="ctr"/>
          <a:lstStyle/>
          <a:p>
            <a:endParaRPr lang="en-IN"/>
          </a:p>
        </p:txBody>
      </p:sp>
      <p:sp>
        <p:nvSpPr>
          <p:cNvPr id="31" name="Freeform: Shape 12">
            <a:extLst>
              <a:ext uri="{FF2B5EF4-FFF2-40B4-BE49-F238E27FC236}">
                <a16:creationId xmlns:a16="http://schemas.microsoft.com/office/drawing/2014/main" id="{78C06ABF-FEAE-27BA-231B-E7027944989B}"/>
              </a:ext>
            </a:extLst>
          </p:cNvPr>
          <p:cNvSpPr/>
          <p:nvPr/>
        </p:nvSpPr>
        <p:spPr>
          <a:xfrm>
            <a:off x="6101910" y="3316539"/>
            <a:ext cx="2251203" cy="2737369"/>
          </a:xfrm>
          <a:custGeom>
            <a:avLst/>
            <a:gdLst>
              <a:gd name="connsiteX0" fmla="*/ 2251203 w 2251203"/>
              <a:gd name="connsiteY0" fmla="*/ 478410 h 2737369"/>
              <a:gd name="connsiteX1" fmla="*/ 2251138 w 2251203"/>
              <a:gd name="connsiteY1" fmla="*/ 466740 h 2737369"/>
              <a:gd name="connsiteX2" fmla="*/ 884026 w 2251203"/>
              <a:gd name="connsiteY2" fmla="*/ 466805 h 2737369"/>
              <a:gd name="connsiteX3" fmla="*/ 848952 w 2251203"/>
              <a:gd name="connsiteY3" fmla="*/ 351543 h 2737369"/>
              <a:gd name="connsiteX4" fmla="*/ 805794 w 2251203"/>
              <a:gd name="connsiteY4" fmla="*/ 28899 h 2737369"/>
              <a:gd name="connsiteX5" fmla="*/ 502317 w 2251203"/>
              <a:gd name="connsiteY5" fmla="*/ 112869 h 2737369"/>
              <a:gd name="connsiteX6" fmla="*/ 538174 w 2251203"/>
              <a:gd name="connsiteY6" fmla="*/ 354281 h 2737369"/>
              <a:gd name="connsiteX7" fmla="*/ 501405 w 2251203"/>
              <a:gd name="connsiteY7" fmla="*/ 466935 h 2737369"/>
              <a:gd name="connsiteX8" fmla="*/ 0 w 2251203"/>
              <a:gd name="connsiteY8" fmla="*/ 467001 h 2737369"/>
              <a:gd name="connsiteX9" fmla="*/ 0 w 2251203"/>
              <a:gd name="connsiteY9" fmla="*/ 480365 h 2737369"/>
              <a:gd name="connsiteX10" fmla="*/ 0 w 2251203"/>
              <a:gd name="connsiteY10" fmla="*/ 480365 h 2737369"/>
              <a:gd name="connsiteX11" fmla="*/ 0 w 2251203"/>
              <a:gd name="connsiteY11" fmla="*/ 669427 h 2737369"/>
              <a:gd name="connsiteX12" fmla="*/ 0 w 2251203"/>
              <a:gd name="connsiteY12" fmla="*/ 963581 h 2737369"/>
              <a:gd name="connsiteX13" fmla="*/ 119630 w 2251203"/>
              <a:gd name="connsiteY13" fmla="*/ 1011824 h 2737369"/>
              <a:gd name="connsiteX14" fmla="*/ 442274 w 2251203"/>
              <a:gd name="connsiteY14" fmla="*/ 1055113 h 2737369"/>
              <a:gd name="connsiteX15" fmla="*/ 352307 w 2251203"/>
              <a:gd name="connsiteY15" fmla="*/ 1356177 h 2737369"/>
              <a:gd name="connsiteX16" fmla="*/ 116827 w 2251203"/>
              <a:gd name="connsiteY16" fmla="*/ 1322602 h 2737369"/>
              <a:gd name="connsiteX17" fmla="*/ 65 w 2251203"/>
              <a:gd name="connsiteY17" fmla="*/ 1371106 h 2737369"/>
              <a:gd name="connsiteX18" fmla="*/ 131 w 2251203"/>
              <a:gd name="connsiteY18" fmla="*/ 2737369 h 2737369"/>
              <a:gd name="connsiteX19" fmla="*/ 2251203 w 2251203"/>
              <a:gd name="connsiteY19" fmla="*/ 478410 h 273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1203" h="2737369">
                <a:moveTo>
                  <a:pt x="2251203" y="478410"/>
                </a:moveTo>
                <a:cubicBezTo>
                  <a:pt x="2251203" y="474498"/>
                  <a:pt x="2251138" y="470651"/>
                  <a:pt x="2251138" y="466740"/>
                </a:cubicBezTo>
                <a:lnTo>
                  <a:pt x="884026" y="466805"/>
                </a:lnTo>
                <a:cubicBezTo>
                  <a:pt x="842107" y="448094"/>
                  <a:pt x="822027" y="394636"/>
                  <a:pt x="848952" y="351543"/>
                </a:cubicBezTo>
                <a:cubicBezTo>
                  <a:pt x="917927" y="240909"/>
                  <a:pt x="933704" y="104133"/>
                  <a:pt x="805794" y="28899"/>
                </a:cubicBezTo>
                <a:cubicBezTo>
                  <a:pt x="702136" y="-32122"/>
                  <a:pt x="559818" y="7059"/>
                  <a:pt x="502317" y="112869"/>
                </a:cubicBezTo>
                <a:cubicBezTo>
                  <a:pt x="455052" y="199837"/>
                  <a:pt x="493777" y="276440"/>
                  <a:pt x="538174" y="354281"/>
                </a:cubicBezTo>
                <a:cubicBezTo>
                  <a:pt x="562687" y="397243"/>
                  <a:pt x="542412" y="448681"/>
                  <a:pt x="501405" y="466935"/>
                </a:cubicBezTo>
                <a:lnTo>
                  <a:pt x="0" y="467001"/>
                </a:lnTo>
                <a:lnTo>
                  <a:pt x="0" y="480365"/>
                </a:lnTo>
                <a:lnTo>
                  <a:pt x="0" y="480365"/>
                </a:lnTo>
                <a:lnTo>
                  <a:pt x="0" y="669427"/>
                </a:lnTo>
                <a:lnTo>
                  <a:pt x="0" y="963581"/>
                </a:lnTo>
                <a:cubicBezTo>
                  <a:pt x="12517" y="1014171"/>
                  <a:pt x="72235" y="1041357"/>
                  <a:pt x="119630" y="1011824"/>
                </a:cubicBezTo>
                <a:cubicBezTo>
                  <a:pt x="230329" y="942914"/>
                  <a:pt x="367106" y="927203"/>
                  <a:pt x="442274" y="1055113"/>
                </a:cubicBezTo>
                <a:cubicBezTo>
                  <a:pt x="503230" y="1158836"/>
                  <a:pt x="458116" y="1298741"/>
                  <a:pt x="352307" y="1356177"/>
                </a:cubicBezTo>
                <a:cubicBezTo>
                  <a:pt x="265338" y="1403377"/>
                  <a:pt x="195516" y="1365369"/>
                  <a:pt x="116827" y="1322602"/>
                </a:cubicBezTo>
                <a:cubicBezTo>
                  <a:pt x="64803" y="1294373"/>
                  <a:pt x="11474" y="1315952"/>
                  <a:pt x="65" y="1371106"/>
                </a:cubicBezTo>
                <a:lnTo>
                  <a:pt x="131" y="2737369"/>
                </a:lnTo>
                <a:cubicBezTo>
                  <a:pt x="1244091" y="2733067"/>
                  <a:pt x="2251203" y="1723347"/>
                  <a:pt x="2251203" y="478410"/>
                </a:cubicBezTo>
                <a:close/>
              </a:path>
            </a:pathLst>
          </a:custGeom>
          <a:solidFill>
            <a:schemeClr val="accent4"/>
          </a:solidFill>
          <a:ln w="63500" cap="flat">
            <a:solidFill>
              <a:schemeClr val="bg1"/>
            </a:solidFill>
            <a:prstDash val="solid"/>
            <a:miter/>
          </a:ln>
        </p:spPr>
        <p:txBody>
          <a:bodyPr rtlCol="0" anchor="ctr"/>
          <a:lstStyle/>
          <a:p>
            <a:endParaRPr lang="en-IN"/>
          </a:p>
        </p:txBody>
      </p:sp>
      <p:sp>
        <p:nvSpPr>
          <p:cNvPr id="32" name="Freeform: Shape 13">
            <a:extLst>
              <a:ext uri="{FF2B5EF4-FFF2-40B4-BE49-F238E27FC236}">
                <a16:creationId xmlns:a16="http://schemas.microsoft.com/office/drawing/2014/main" id="{73049B9D-5B13-7478-227B-9C3C31FDBE43}"/>
              </a:ext>
            </a:extLst>
          </p:cNvPr>
          <p:cNvSpPr/>
          <p:nvPr/>
        </p:nvSpPr>
        <p:spPr>
          <a:xfrm>
            <a:off x="3835452" y="1536053"/>
            <a:ext cx="2266458" cy="2729681"/>
          </a:xfrm>
          <a:custGeom>
            <a:avLst/>
            <a:gdLst>
              <a:gd name="connsiteX0" fmla="*/ 1376434 w 2266458"/>
              <a:gd name="connsiteY0" fmla="*/ 2260720 h 2729681"/>
              <a:gd name="connsiteX1" fmla="*/ 1417702 w 2266458"/>
              <a:gd name="connsiteY1" fmla="*/ 2378199 h 2729681"/>
              <a:gd name="connsiteX2" fmla="*/ 1460990 w 2266458"/>
              <a:gd name="connsiteY2" fmla="*/ 2700843 h 2729681"/>
              <a:gd name="connsiteX3" fmla="*/ 1764467 w 2266458"/>
              <a:gd name="connsiteY3" fmla="*/ 2616743 h 2729681"/>
              <a:gd name="connsiteX4" fmla="*/ 1728480 w 2266458"/>
              <a:gd name="connsiteY4" fmla="*/ 2375396 h 2729681"/>
              <a:gd name="connsiteX5" fmla="*/ 1770530 w 2266458"/>
              <a:gd name="connsiteY5" fmla="*/ 2260720 h 2729681"/>
              <a:gd name="connsiteX6" fmla="*/ 2266458 w 2266458"/>
              <a:gd name="connsiteY6" fmla="*/ 2260720 h 2729681"/>
              <a:gd name="connsiteX7" fmla="*/ 2266458 w 2266458"/>
              <a:gd name="connsiteY7" fmla="*/ 2254266 h 2729681"/>
              <a:gd name="connsiteX8" fmla="*/ 2266458 w 2266458"/>
              <a:gd name="connsiteY8" fmla="*/ 2247421 h 2729681"/>
              <a:gd name="connsiteX9" fmla="*/ 2266458 w 2266458"/>
              <a:gd name="connsiteY9" fmla="*/ 2247421 h 2729681"/>
              <a:gd name="connsiteX10" fmla="*/ 2266458 w 2266458"/>
              <a:gd name="connsiteY10" fmla="*/ 2056925 h 2729681"/>
              <a:gd name="connsiteX11" fmla="*/ 2266328 w 2266458"/>
              <a:gd name="connsiteY11" fmla="*/ 2056925 h 2729681"/>
              <a:gd name="connsiteX12" fmla="*/ 2266328 w 2266458"/>
              <a:gd name="connsiteY12" fmla="*/ 1769291 h 2729681"/>
              <a:gd name="connsiteX13" fmla="*/ 2149566 w 2266458"/>
              <a:gd name="connsiteY13" fmla="*/ 1720786 h 2729681"/>
              <a:gd name="connsiteX14" fmla="*/ 1914087 w 2266458"/>
              <a:gd name="connsiteY14" fmla="*/ 1754361 h 2729681"/>
              <a:gd name="connsiteX15" fmla="*/ 1824119 w 2266458"/>
              <a:gd name="connsiteY15" fmla="*/ 1453297 h 2729681"/>
              <a:gd name="connsiteX16" fmla="*/ 2146763 w 2266458"/>
              <a:gd name="connsiteY16" fmla="*/ 1410008 h 2729681"/>
              <a:gd name="connsiteX17" fmla="*/ 2266393 w 2266458"/>
              <a:gd name="connsiteY17" fmla="*/ 1361765 h 2729681"/>
              <a:gd name="connsiteX18" fmla="*/ 2266393 w 2266458"/>
              <a:gd name="connsiteY18" fmla="*/ 1067611 h 2729681"/>
              <a:gd name="connsiteX19" fmla="*/ 2266393 w 2266458"/>
              <a:gd name="connsiteY19" fmla="*/ 65 h 2729681"/>
              <a:gd name="connsiteX20" fmla="*/ 2258766 w 2266458"/>
              <a:gd name="connsiteY20" fmla="*/ 0 h 2729681"/>
              <a:gd name="connsiteX21" fmla="*/ 0 w 2266458"/>
              <a:gd name="connsiteY21" fmla="*/ 2258895 h 2729681"/>
              <a:gd name="connsiteX22" fmla="*/ 0 w 2266458"/>
              <a:gd name="connsiteY22" fmla="*/ 2260720 h 2729681"/>
              <a:gd name="connsiteX23" fmla="*/ 736102 w 2266458"/>
              <a:gd name="connsiteY23" fmla="*/ 2260720 h 2729681"/>
              <a:gd name="connsiteX24" fmla="*/ 1376434 w 2266458"/>
              <a:gd name="connsiteY24" fmla="*/ 2260720 h 27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66458" h="2729681">
                <a:moveTo>
                  <a:pt x="1376434" y="2260720"/>
                </a:moveTo>
                <a:cubicBezTo>
                  <a:pt x="1422396" y="2276758"/>
                  <a:pt x="1445800" y="2333085"/>
                  <a:pt x="1417702" y="2378199"/>
                </a:cubicBezTo>
                <a:cubicBezTo>
                  <a:pt x="1348792" y="2488898"/>
                  <a:pt x="1333080" y="2625674"/>
                  <a:pt x="1460990" y="2700843"/>
                </a:cubicBezTo>
                <a:cubicBezTo>
                  <a:pt x="1564714" y="2761799"/>
                  <a:pt x="1707031" y="2722552"/>
                  <a:pt x="1764467" y="2616743"/>
                </a:cubicBezTo>
                <a:cubicBezTo>
                  <a:pt x="1811667" y="2529775"/>
                  <a:pt x="1772942" y="2453172"/>
                  <a:pt x="1728480" y="2375396"/>
                </a:cubicBezTo>
                <a:cubicBezTo>
                  <a:pt x="1702859" y="2330608"/>
                  <a:pt x="1726068" y="2276758"/>
                  <a:pt x="1770530" y="2260720"/>
                </a:cubicBezTo>
                <a:lnTo>
                  <a:pt x="2266458" y="2260720"/>
                </a:lnTo>
                <a:lnTo>
                  <a:pt x="2266458" y="2254266"/>
                </a:lnTo>
                <a:lnTo>
                  <a:pt x="2266458" y="2247421"/>
                </a:lnTo>
                <a:lnTo>
                  <a:pt x="2266458" y="2247421"/>
                </a:lnTo>
                <a:lnTo>
                  <a:pt x="2266458" y="2056925"/>
                </a:lnTo>
                <a:lnTo>
                  <a:pt x="2266328" y="2056925"/>
                </a:lnTo>
                <a:lnTo>
                  <a:pt x="2266328" y="1769291"/>
                </a:lnTo>
                <a:cubicBezTo>
                  <a:pt x="2254919" y="1714137"/>
                  <a:pt x="2201526" y="1692558"/>
                  <a:pt x="2149566" y="1720786"/>
                </a:cubicBezTo>
                <a:cubicBezTo>
                  <a:pt x="2070812" y="1763554"/>
                  <a:pt x="2001055" y="1801561"/>
                  <a:pt x="1914087" y="1754361"/>
                </a:cubicBezTo>
                <a:cubicBezTo>
                  <a:pt x="1808277" y="1696926"/>
                  <a:pt x="1763163" y="1557020"/>
                  <a:pt x="1824119" y="1453297"/>
                </a:cubicBezTo>
                <a:cubicBezTo>
                  <a:pt x="1899287" y="1325387"/>
                  <a:pt x="2036129" y="1341099"/>
                  <a:pt x="2146763" y="1410008"/>
                </a:cubicBezTo>
                <a:cubicBezTo>
                  <a:pt x="2194159" y="1439541"/>
                  <a:pt x="2253876" y="1412355"/>
                  <a:pt x="2266393" y="1361765"/>
                </a:cubicBezTo>
                <a:lnTo>
                  <a:pt x="2266393" y="1067611"/>
                </a:lnTo>
                <a:lnTo>
                  <a:pt x="2266393" y="65"/>
                </a:lnTo>
                <a:cubicBezTo>
                  <a:pt x="2263851" y="65"/>
                  <a:pt x="2261308" y="0"/>
                  <a:pt x="2258766" y="0"/>
                </a:cubicBezTo>
                <a:cubicBezTo>
                  <a:pt x="1011350" y="65"/>
                  <a:pt x="0" y="1011414"/>
                  <a:pt x="0" y="2258895"/>
                </a:cubicBezTo>
                <a:cubicBezTo>
                  <a:pt x="0" y="2259482"/>
                  <a:pt x="0" y="2260134"/>
                  <a:pt x="0" y="2260720"/>
                </a:cubicBezTo>
                <a:lnTo>
                  <a:pt x="736102" y="2260720"/>
                </a:lnTo>
                <a:lnTo>
                  <a:pt x="1376434" y="2260720"/>
                </a:lnTo>
                <a:close/>
              </a:path>
            </a:pathLst>
          </a:custGeom>
          <a:solidFill>
            <a:schemeClr val="accent2"/>
          </a:solidFill>
          <a:ln w="63500" cap="flat">
            <a:solidFill>
              <a:schemeClr val="bg1"/>
            </a:solidFill>
            <a:prstDash val="solid"/>
            <a:miter/>
          </a:ln>
        </p:spPr>
        <p:txBody>
          <a:bodyPr rtlCol="0" anchor="ctr"/>
          <a:lstStyle/>
          <a:p>
            <a:endParaRPr lang="en-IN"/>
          </a:p>
        </p:txBody>
      </p:sp>
      <p:sp>
        <p:nvSpPr>
          <p:cNvPr id="33" name="Freeform: Shape 14">
            <a:extLst>
              <a:ext uri="{FF2B5EF4-FFF2-40B4-BE49-F238E27FC236}">
                <a16:creationId xmlns:a16="http://schemas.microsoft.com/office/drawing/2014/main" id="{B736173B-8981-9B57-3241-DAEB10A9CC87}"/>
              </a:ext>
            </a:extLst>
          </p:cNvPr>
          <p:cNvSpPr/>
          <p:nvPr/>
        </p:nvSpPr>
        <p:spPr>
          <a:xfrm>
            <a:off x="3835452" y="3796904"/>
            <a:ext cx="2737973" cy="2257004"/>
          </a:xfrm>
          <a:custGeom>
            <a:avLst/>
            <a:gdLst>
              <a:gd name="connsiteX0" fmla="*/ 2383742 w 2737973"/>
              <a:gd name="connsiteY0" fmla="*/ 841259 h 2257004"/>
              <a:gd name="connsiteX1" fmla="*/ 2625154 w 2737973"/>
              <a:gd name="connsiteY1" fmla="*/ 877115 h 2257004"/>
              <a:gd name="connsiteX2" fmla="*/ 2709058 w 2737973"/>
              <a:gd name="connsiteY2" fmla="*/ 573639 h 2257004"/>
              <a:gd name="connsiteX3" fmla="*/ 2386415 w 2737973"/>
              <a:gd name="connsiteY3" fmla="*/ 530546 h 2257004"/>
              <a:gd name="connsiteX4" fmla="*/ 2264242 w 2737973"/>
              <a:gd name="connsiteY4" fmla="*/ 462810 h 2257004"/>
              <a:gd name="connsiteX5" fmla="*/ 2264242 w 2737973"/>
              <a:gd name="connsiteY5" fmla="*/ 0 h 2257004"/>
              <a:gd name="connsiteX6" fmla="*/ 1770530 w 2737973"/>
              <a:gd name="connsiteY6" fmla="*/ 0 h 2257004"/>
              <a:gd name="connsiteX7" fmla="*/ 1728480 w 2737973"/>
              <a:gd name="connsiteY7" fmla="*/ 114676 h 2257004"/>
              <a:gd name="connsiteX8" fmla="*/ 1764467 w 2737973"/>
              <a:gd name="connsiteY8" fmla="*/ 356023 h 2257004"/>
              <a:gd name="connsiteX9" fmla="*/ 1460990 w 2737973"/>
              <a:gd name="connsiteY9" fmla="*/ 440122 h 2257004"/>
              <a:gd name="connsiteX10" fmla="*/ 1417702 w 2737973"/>
              <a:gd name="connsiteY10" fmla="*/ 117479 h 2257004"/>
              <a:gd name="connsiteX11" fmla="*/ 1376434 w 2737973"/>
              <a:gd name="connsiteY11" fmla="*/ 0 h 2257004"/>
              <a:gd name="connsiteX12" fmla="*/ 736102 w 2737973"/>
              <a:gd name="connsiteY12" fmla="*/ 0 h 2257004"/>
              <a:gd name="connsiteX13" fmla="*/ 0 w 2737973"/>
              <a:gd name="connsiteY13" fmla="*/ 0 h 2257004"/>
              <a:gd name="connsiteX14" fmla="*/ 2258831 w 2737973"/>
              <a:gd name="connsiteY14" fmla="*/ 2257004 h 2257004"/>
              <a:gd name="connsiteX15" fmla="*/ 2264242 w 2737973"/>
              <a:gd name="connsiteY15" fmla="*/ 2256939 h 2257004"/>
              <a:gd name="connsiteX16" fmla="*/ 2264242 w 2737973"/>
              <a:gd name="connsiteY16" fmla="*/ 910690 h 2257004"/>
              <a:gd name="connsiteX17" fmla="*/ 2383742 w 2737973"/>
              <a:gd name="connsiteY17" fmla="*/ 841259 h 225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7973" h="2257004">
                <a:moveTo>
                  <a:pt x="2383742" y="841259"/>
                </a:moveTo>
                <a:cubicBezTo>
                  <a:pt x="2461583" y="885656"/>
                  <a:pt x="2538186" y="924381"/>
                  <a:pt x="2625154" y="877115"/>
                </a:cubicBezTo>
                <a:cubicBezTo>
                  <a:pt x="2730963" y="819615"/>
                  <a:pt x="2770080" y="677297"/>
                  <a:pt x="2709058" y="573639"/>
                </a:cubicBezTo>
                <a:cubicBezTo>
                  <a:pt x="2633825" y="445794"/>
                  <a:pt x="2496983" y="461506"/>
                  <a:pt x="2386415" y="530546"/>
                </a:cubicBezTo>
                <a:cubicBezTo>
                  <a:pt x="2333217" y="563730"/>
                  <a:pt x="2264242" y="525461"/>
                  <a:pt x="2264242" y="462810"/>
                </a:cubicBezTo>
                <a:lnTo>
                  <a:pt x="2264242" y="0"/>
                </a:lnTo>
                <a:lnTo>
                  <a:pt x="1770530" y="0"/>
                </a:lnTo>
                <a:cubicBezTo>
                  <a:pt x="1726068" y="16038"/>
                  <a:pt x="1702859" y="69888"/>
                  <a:pt x="1728480" y="114676"/>
                </a:cubicBezTo>
                <a:cubicBezTo>
                  <a:pt x="1772942" y="192452"/>
                  <a:pt x="1811667" y="269054"/>
                  <a:pt x="1764467" y="356023"/>
                </a:cubicBezTo>
                <a:cubicBezTo>
                  <a:pt x="1707031" y="461832"/>
                  <a:pt x="1564714" y="501079"/>
                  <a:pt x="1460990" y="440122"/>
                </a:cubicBezTo>
                <a:cubicBezTo>
                  <a:pt x="1333080" y="364954"/>
                  <a:pt x="1348792" y="228113"/>
                  <a:pt x="1417702" y="117479"/>
                </a:cubicBezTo>
                <a:cubicBezTo>
                  <a:pt x="1445800" y="72300"/>
                  <a:pt x="1422461" y="16038"/>
                  <a:pt x="1376434" y="0"/>
                </a:cubicBezTo>
                <a:lnTo>
                  <a:pt x="736102" y="0"/>
                </a:lnTo>
                <a:lnTo>
                  <a:pt x="0" y="0"/>
                </a:lnTo>
                <a:cubicBezTo>
                  <a:pt x="978" y="1246698"/>
                  <a:pt x="1011936" y="2257004"/>
                  <a:pt x="2258831" y="2257004"/>
                </a:cubicBezTo>
                <a:cubicBezTo>
                  <a:pt x="2260656" y="2257004"/>
                  <a:pt x="2262416" y="2257004"/>
                  <a:pt x="2264242" y="2256939"/>
                </a:cubicBezTo>
                <a:lnTo>
                  <a:pt x="2264242" y="910690"/>
                </a:lnTo>
                <a:cubicBezTo>
                  <a:pt x="2264242" y="849278"/>
                  <a:pt x="2330479" y="810879"/>
                  <a:pt x="2383742" y="841259"/>
                </a:cubicBezTo>
                <a:close/>
              </a:path>
            </a:pathLst>
          </a:custGeom>
          <a:solidFill>
            <a:schemeClr val="accent1"/>
          </a:solidFill>
          <a:ln w="63500" cap="flat">
            <a:solidFill>
              <a:schemeClr val="bg1"/>
            </a:solid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2AA52CA9-DE7D-7090-74A0-E3BAECC6B229}"/>
              </a:ext>
            </a:extLst>
          </p:cNvPr>
          <p:cNvSpPr txBox="1"/>
          <p:nvPr/>
        </p:nvSpPr>
        <p:spPr>
          <a:xfrm>
            <a:off x="4804724" y="2533135"/>
            <a:ext cx="491486" cy="565737"/>
          </a:xfrm>
          <a:prstGeom prst="rect">
            <a:avLst/>
          </a:prstGeom>
          <a:noFill/>
        </p:spPr>
        <p:txBody>
          <a:bodyPr wrap="square" lIns="0" tIns="0" rIns="0" bIns="0" rtlCol="0" anchor="ctr">
            <a:noAutofit/>
          </a:bodyPr>
          <a:lstStyle/>
          <a:p>
            <a:pPr algn="ctr"/>
            <a:r>
              <a:rPr lang="en-IN" sz="6000" b="1" dirty="0">
                <a:solidFill>
                  <a:schemeClr val="bg1"/>
                </a:solidFill>
              </a:rPr>
              <a:t>A</a:t>
            </a:r>
          </a:p>
        </p:txBody>
      </p:sp>
      <p:sp>
        <p:nvSpPr>
          <p:cNvPr id="44" name="TextBox 43">
            <a:extLst>
              <a:ext uri="{FF2B5EF4-FFF2-40B4-BE49-F238E27FC236}">
                <a16:creationId xmlns:a16="http://schemas.microsoft.com/office/drawing/2014/main" id="{69E17090-ADBB-7380-5C2D-062571760353}"/>
              </a:ext>
            </a:extLst>
          </p:cNvPr>
          <p:cNvSpPr txBox="1"/>
          <p:nvPr/>
        </p:nvSpPr>
        <p:spPr>
          <a:xfrm>
            <a:off x="6892420" y="2533135"/>
            <a:ext cx="491486" cy="565737"/>
          </a:xfrm>
          <a:prstGeom prst="rect">
            <a:avLst/>
          </a:prstGeom>
          <a:noFill/>
        </p:spPr>
        <p:txBody>
          <a:bodyPr wrap="square" lIns="0" tIns="0" rIns="0" bIns="0" rtlCol="0" anchor="ctr">
            <a:noAutofit/>
          </a:bodyPr>
          <a:lstStyle/>
          <a:p>
            <a:pPr algn="ctr"/>
            <a:r>
              <a:rPr lang="en-IN" sz="6000" b="1" dirty="0">
                <a:solidFill>
                  <a:schemeClr val="bg1"/>
                </a:solidFill>
              </a:rPr>
              <a:t>B</a:t>
            </a:r>
          </a:p>
        </p:txBody>
      </p:sp>
      <p:sp>
        <p:nvSpPr>
          <p:cNvPr id="45" name="TextBox 44">
            <a:extLst>
              <a:ext uri="{FF2B5EF4-FFF2-40B4-BE49-F238E27FC236}">
                <a16:creationId xmlns:a16="http://schemas.microsoft.com/office/drawing/2014/main" id="{CBF09593-8968-5387-7AF9-B4CCEB1E7371}"/>
              </a:ext>
            </a:extLst>
          </p:cNvPr>
          <p:cNvSpPr txBox="1"/>
          <p:nvPr/>
        </p:nvSpPr>
        <p:spPr>
          <a:xfrm>
            <a:off x="4804724" y="4491088"/>
            <a:ext cx="491486" cy="565737"/>
          </a:xfrm>
          <a:prstGeom prst="rect">
            <a:avLst/>
          </a:prstGeom>
          <a:noFill/>
        </p:spPr>
        <p:txBody>
          <a:bodyPr wrap="square" lIns="0" tIns="0" rIns="0" bIns="0" rtlCol="0" anchor="ctr">
            <a:noAutofit/>
          </a:bodyPr>
          <a:lstStyle/>
          <a:p>
            <a:pPr algn="ctr"/>
            <a:r>
              <a:rPr lang="en-IN" sz="6000" b="1" dirty="0">
                <a:solidFill>
                  <a:schemeClr val="bg1"/>
                </a:solidFill>
              </a:rPr>
              <a:t>C</a:t>
            </a:r>
          </a:p>
        </p:txBody>
      </p:sp>
      <p:sp>
        <p:nvSpPr>
          <p:cNvPr id="46" name="TextBox 45">
            <a:extLst>
              <a:ext uri="{FF2B5EF4-FFF2-40B4-BE49-F238E27FC236}">
                <a16:creationId xmlns:a16="http://schemas.microsoft.com/office/drawing/2014/main" id="{5D2896D2-A4FA-2957-3F90-51622EEC867B}"/>
              </a:ext>
            </a:extLst>
          </p:cNvPr>
          <p:cNvSpPr txBox="1"/>
          <p:nvPr/>
        </p:nvSpPr>
        <p:spPr>
          <a:xfrm>
            <a:off x="6892420" y="4491088"/>
            <a:ext cx="491486" cy="565737"/>
          </a:xfrm>
          <a:prstGeom prst="rect">
            <a:avLst/>
          </a:prstGeom>
          <a:noFill/>
        </p:spPr>
        <p:txBody>
          <a:bodyPr wrap="square" lIns="0" tIns="0" rIns="0" bIns="0" rtlCol="0" anchor="ctr">
            <a:noAutofit/>
          </a:bodyPr>
          <a:lstStyle/>
          <a:p>
            <a:pPr algn="ctr"/>
            <a:r>
              <a:rPr lang="en-IN" sz="6000" b="1" dirty="0">
                <a:solidFill>
                  <a:schemeClr val="bg1"/>
                </a:solidFill>
              </a:rPr>
              <a:t>D</a:t>
            </a:r>
          </a:p>
        </p:txBody>
      </p:sp>
      <p:sp>
        <p:nvSpPr>
          <p:cNvPr id="51" name="Rectangle 50">
            <a:extLst>
              <a:ext uri="{FF2B5EF4-FFF2-40B4-BE49-F238E27FC236}">
                <a16:creationId xmlns:a16="http://schemas.microsoft.com/office/drawing/2014/main" id="{C06B8FBE-64D5-7F24-4B7F-CA28319D8343}"/>
              </a:ext>
            </a:extLst>
          </p:cNvPr>
          <p:cNvSpPr/>
          <p:nvPr/>
        </p:nvSpPr>
        <p:spPr>
          <a:xfrm>
            <a:off x="3588027" y="6424296"/>
            <a:ext cx="5141430" cy="309078"/>
          </a:xfrm>
          <a:prstGeom prst="rect">
            <a:avLst/>
          </a:prstGeom>
        </p:spPr>
        <p:txBody>
          <a:bodyPr wrap="square" lIns="0" tIns="0" rIns="0" bIns="0" anchor="t">
            <a:noAutofit/>
          </a:bodyPr>
          <a:lstStyle/>
          <a:p>
            <a:pPr algn="ctr"/>
            <a:r>
              <a:rPr lang="en-IN" b="1" dirty="0">
                <a:solidFill>
                  <a:schemeClr val="tx1">
                    <a:lumMod val="85000"/>
                    <a:lumOff val="15000"/>
                  </a:schemeClr>
                </a:solidFill>
                <a:ea typeface="Open Sans" panose="020B0606030504020204" pitchFamily="34" charset="0"/>
                <a:cs typeface="Open Sans" panose="020B0606030504020204" pitchFamily="34" charset="0"/>
              </a:rPr>
              <a:t>Auditing / Error Handling and Stats for Everything</a:t>
            </a:r>
          </a:p>
        </p:txBody>
      </p:sp>
      <p:sp>
        <p:nvSpPr>
          <p:cNvPr id="52" name="Rectangle 51">
            <a:extLst>
              <a:ext uri="{FF2B5EF4-FFF2-40B4-BE49-F238E27FC236}">
                <a16:creationId xmlns:a16="http://schemas.microsoft.com/office/drawing/2014/main" id="{84D386E0-84DA-857E-B88B-3E1F01A52F8A}"/>
              </a:ext>
            </a:extLst>
          </p:cNvPr>
          <p:cNvSpPr/>
          <p:nvPr/>
        </p:nvSpPr>
        <p:spPr>
          <a:xfrm>
            <a:off x="837625" y="3842097"/>
            <a:ext cx="2069164" cy="296722"/>
          </a:xfrm>
          <a:prstGeom prst="rect">
            <a:avLst/>
          </a:prstGeom>
        </p:spPr>
        <p:txBody>
          <a:bodyPr wrap="square" lIns="0" tIns="0" rIns="0" bIns="0" anchor="t">
            <a:noAutofit/>
          </a:bodyPr>
          <a:lstStyle/>
          <a:p>
            <a:r>
              <a:rPr lang="en-IN" b="1" dirty="0">
                <a:solidFill>
                  <a:schemeClr val="tx1">
                    <a:lumMod val="85000"/>
                    <a:lumOff val="15000"/>
                  </a:schemeClr>
                </a:solidFill>
                <a:ea typeface="Open Sans" panose="020B0606030504020204" pitchFamily="34" charset="0"/>
                <a:cs typeface="Open Sans" panose="020B0606030504020204" pitchFamily="34" charset="0"/>
              </a:rPr>
              <a:t>Data Simulation</a:t>
            </a:r>
          </a:p>
        </p:txBody>
      </p:sp>
      <p:sp>
        <p:nvSpPr>
          <p:cNvPr id="53" name="Rectangle 52">
            <a:extLst>
              <a:ext uri="{FF2B5EF4-FFF2-40B4-BE49-F238E27FC236}">
                <a16:creationId xmlns:a16="http://schemas.microsoft.com/office/drawing/2014/main" id="{697CB87D-E752-D536-9A56-DE9895E95A11}"/>
              </a:ext>
            </a:extLst>
          </p:cNvPr>
          <p:cNvSpPr/>
          <p:nvPr/>
        </p:nvSpPr>
        <p:spPr>
          <a:xfrm>
            <a:off x="7466340" y="1423841"/>
            <a:ext cx="3760775" cy="296722"/>
          </a:xfrm>
          <a:prstGeom prst="rect">
            <a:avLst/>
          </a:prstGeom>
        </p:spPr>
        <p:txBody>
          <a:bodyPr wrap="square" lIns="0" tIns="0" rIns="0" bIns="0" anchor="t">
            <a:noAutofit/>
          </a:bodyPr>
          <a:lstStyle/>
          <a:p>
            <a:pPr algn="r"/>
            <a:r>
              <a:rPr lang="en-IN" b="1" dirty="0">
                <a:solidFill>
                  <a:schemeClr val="tx1">
                    <a:lumMod val="85000"/>
                    <a:lumOff val="15000"/>
                  </a:schemeClr>
                </a:solidFill>
                <a:ea typeface="Open Sans" panose="020B0606030504020204" pitchFamily="34" charset="0"/>
                <a:cs typeface="Open Sans" panose="020B0606030504020204" pitchFamily="34" charset="0"/>
              </a:rPr>
              <a:t>Synthetic and/or </a:t>
            </a:r>
          </a:p>
          <a:p>
            <a:pPr algn="r"/>
            <a:r>
              <a:rPr lang="en-IN" b="1" dirty="0">
                <a:solidFill>
                  <a:schemeClr val="tx1">
                    <a:lumMod val="85000"/>
                    <a:lumOff val="15000"/>
                  </a:schemeClr>
                </a:solidFill>
                <a:ea typeface="Open Sans" panose="020B0606030504020204" pitchFamily="34" charset="0"/>
                <a:cs typeface="Open Sans" panose="020B0606030504020204" pitchFamily="34" charset="0"/>
              </a:rPr>
              <a:t>De-Identified/Anonymized Data</a:t>
            </a:r>
          </a:p>
        </p:txBody>
      </p:sp>
      <p:sp>
        <p:nvSpPr>
          <p:cNvPr id="54" name="Rectangle 53">
            <a:extLst>
              <a:ext uri="{FF2B5EF4-FFF2-40B4-BE49-F238E27FC236}">
                <a16:creationId xmlns:a16="http://schemas.microsoft.com/office/drawing/2014/main" id="{B1352E1E-F366-94FA-847A-DBD559E06F70}"/>
              </a:ext>
            </a:extLst>
          </p:cNvPr>
          <p:cNvSpPr/>
          <p:nvPr/>
        </p:nvSpPr>
        <p:spPr>
          <a:xfrm>
            <a:off x="8353113" y="3842097"/>
            <a:ext cx="2874003" cy="296722"/>
          </a:xfrm>
          <a:prstGeom prst="rect">
            <a:avLst/>
          </a:prstGeom>
        </p:spPr>
        <p:txBody>
          <a:bodyPr wrap="square" lIns="0" tIns="0" rIns="0" bIns="0" anchor="t">
            <a:noAutofit/>
          </a:bodyPr>
          <a:lstStyle/>
          <a:p>
            <a:pPr algn="r"/>
            <a:r>
              <a:rPr lang="en-IN" b="1" dirty="0">
                <a:solidFill>
                  <a:schemeClr val="tx1">
                    <a:lumMod val="85000"/>
                    <a:lumOff val="15000"/>
                  </a:schemeClr>
                </a:solidFill>
                <a:ea typeface="Open Sans" panose="020B0606030504020204" pitchFamily="34" charset="0"/>
                <a:cs typeface="Open Sans" panose="020B0606030504020204" pitchFamily="34" charset="0"/>
              </a:rPr>
              <a:t>Application Framework</a:t>
            </a:r>
          </a:p>
        </p:txBody>
      </p:sp>
      <p:sp>
        <p:nvSpPr>
          <p:cNvPr id="55" name="Rectangle 54">
            <a:extLst>
              <a:ext uri="{FF2B5EF4-FFF2-40B4-BE49-F238E27FC236}">
                <a16:creationId xmlns:a16="http://schemas.microsoft.com/office/drawing/2014/main" id="{243852B1-76AD-0018-57D5-FED6963867C9}"/>
              </a:ext>
            </a:extLst>
          </p:cNvPr>
          <p:cNvSpPr/>
          <p:nvPr/>
        </p:nvSpPr>
        <p:spPr>
          <a:xfrm>
            <a:off x="811006" y="2137046"/>
            <a:ext cx="2777019" cy="646737"/>
          </a:xfrm>
          <a:prstGeom prst="rect">
            <a:avLst/>
          </a:prstGeom>
        </p:spPr>
        <p:txBody>
          <a:bodyPr wrap="square" lIns="0" tIns="0" rIns="0" bIns="0" anchor="t">
            <a:noAutofit/>
          </a:bodyPr>
          <a:lstStyle/>
          <a:p>
            <a:r>
              <a:rPr lang="en-IN" sz="1600" dirty="0">
                <a:solidFill>
                  <a:schemeClr val="tx1">
                    <a:lumMod val="85000"/>
                    <a:lumOff val="15000"/>
                  </a:schemeClr>
                </a:solidFill>
                <a:ea typeface="Open Sans" panose="020B0606030504020204" pitchFamily="34" charset="0"/>
                <a:cs typeface="Open Sans" panose="020B0606030504020204" pitchFamily="34" charset="0"/>
              </a:rPr>
              <a:t>The ability to connect and process data from legacy and modern systems types. Included with this is the ability to process industry and non-industry standards data.</a:t>
            </a:r>
          </a:p>
        </p:txBody>
      </p:sp>
      <p:sp>
        <p:nvSpPr>
          <p:cNvPr id="56" name="Rectangle 55">
            <a:extLst>
              <a:ext uri="{FF2B5EF4-FFF2-40B4-BE49-F238E27FC236}">
                <a16:creationId xmlns:a16="http://schemas.microsoft.com/office/drawing/2014/main" id="{D53ACCFB-9242-01C6-AA27-FFE1BB14969F}"/>
              </a:ext>
            </a:extLst>
          </p:cNvPr>
          <p:cNvSpPr/>
          <p:nvPr/>
        </p:nvSpPr>
        <p:spPr>
          <a:xfrm>
            <a:off x="834465" y="4280671"/>
            <a:ext cx="2409271" cy="646737"/>
          </a:xfrm>
          <a:prstGeom prst="rect">
            <a:avLst/>
          </a:prstGeom>
        </p:spPr>
        <p:txBody>
          <a:bodyPr wrap="square" lIns="0" tIns="0" rIns="0" bIns="0" anchor="t">
            <a:noAutofit/>
          </a:bodyPr>
          <a:lstStyle/>
          <a:p>
            <a:r>
              <a:rPr lang="en-IN" sz="1600" dirty="0">
                <a:solidFill>
                  <a:schemeClr val="tx1">
                    <a:lumMod val="85000"/>
                    <a:lumOff val="15000"/>
                  </a:schemeClr>
                </a:solidFill>
                <a:ea typeface="Open Sans" panose="020B0606030504020204" pitchFamily="34" charset="0"/>
                <a:cs typeface="Open Sans" panose="020B0606030504020204" pitchFamily="34" charset="0"/>
              </a:rPr>
              <a:t>To enable data simulation for various aspects of testing, demonstrations and implementation quick starts.  </a:t>
            </a:r>
          </a:p>
        </p:txBody>
      </p:sp>
      <p:sp>
        <p:nvSpPr>
          <p:cNvPr id="57" name="Rectangle 56">
            <a:extLst>
              <a:ext uri="{FF2B5EF4-FFF2-40B4-BE49-F238E27FC236}">
                <a16:creationId xmlns:a16="http://schemas.microsoft.com/office/drawing/2014/main" id="{CA7745A1-533A-B2F5-9876-57CC417A097A}"/>
              </a:ext>
            </a:extLst>
          </p:cNvPr>
          <p:cNvSpPr/>
          <p:nvPr/>
        </p:nvSpPr>
        <p:spPr>
          <a:xfrm>
            <a:off x="9158813" y="2065532"/>
            <a:ext cx="2068302" cy="646737"/>
          </a:xfrm>
          <a:prstGeom prst="rect">
            <a:avLst/>
          </a:prstGeom>
        </p:spPr>
        <p:txBody>
          <a:bodyPr wrap="square" lIns="0" tIns="0" rIns="0" bIns="0" anchor="t">
            <a:noAutofit/>
          </a:bodyPr>
          <a:lstStyle/>
          <a:p>
            <a:pPr algn="r"/>
            <a:r>
              <a:rPr lang="en-IN" sz="1600" dirty="0">
                <a:solidFill>
                  <a:schemeClr val="tx1">
                    <a:lumMod val="85000"/>
                    <a:lumOff val="15000"/>
                  </a:schemeClr>
                </a:solidFill>
                <a:ea typeface="Open Sans" panose="020B0606030504020204" pitchFamily="34" charset="0"/>
                <a:cs typeface="Open Sans" panose="020B0606030504020204" pitchFamily="34" charset="0"/>
              </a:rPr>
              <a:t>The ability to have a substantial amount of data that can be used for all aspects of development activities. </a:t>
            </a:r>
          </a:p>
        </p:txBody>
      </p:sp>
      <p:sp>
        <p:nvSpPr>
          <p:cNvPr id="58" name="Rectangle 57">
            <a:extLst>
              <a:ext uri="{FF2B5EF4-FFF2-40B4-BE49-F238E27FC236}">
                <a16:creationId xmlns:a16="http://schemas.microsoft.com/office/drawing/2014/main" id="{22855A1F-B744-1F8F-F3A3-F8C3D83D5A58}"/>
              </a:ext>
            </a:extLst>
          </p:cNvPr>
          <p:cNvSpPr/>
          <p:nvPr/>
        </p:nvSpPr>
        <p:spPr>
          <a:xfrm>
            <a:off x="9361244" y="4280671"/>
            <a:ext cx="1865871" cy="646737"/>
          </a:xfrm>
          <a:prstGeom prst="rect">
            <a:avLst/>
          </a:prstGeom>
        </p:spPr>
        <p:txBody>
          <a:bodyPr wrap="square" lIns="0" tIns="0" rIns="0" bIns="0" anchor="t">
            <a:noAutofit/>
          </a:bodyPr>
          <a:lstStyle/>
          <a:p>
            <a:pPr algn="r"/>
            <a:r>
              <a:rPr lang="en-IN" sz="1600" dirty="0">
                <a:solidFill>
                  <a:schemeClr val="tx1">
                    <a:lumMod val="85000"/>
                    <a:lumOff val="15000"/>
                  </a:schemeClr>
                </a:solidFill>
                <a:ea typeface="Open Sans" panose="020B0606030504020204" pitchFamily="34" charset="0"/>
                <a:cs typeface="Open Sans" panose="020B0606030504020204" pitchFamily="34" charset="0"/>
              </a:rPr>
              <a:t>The ability to do a variety of custom implementation activities for an enterprises business drivers and needs. </a:t>
            </a:r>
          </a:p>
        </p:txBody>
      </p:sp>
      <p:sp>
        <p:nvSpPr>
          <p:cNvPr id="3" name="Slide Number Placeholder 2">
            <a:extLst>
              <a:ext uri="{FF2B5EF4-FFF2-40B4-BE49-F238E27FC236}">
                <a16:creationId xmlns:a16="http://schemas.microsoft.com/office/drawing/2014/main" id="{0A99F0E7-9D4A-22AD-AC0E-CEF0FE4E8A05}"/>
              </a:ext>
            </a:extLst>
          </p:cNvPr>
          <p:cNvSpPr>
            <a:spLocks noGrp="1"/>
          </p:cNvSpPr>
          <p:nvPr>
            <p:ph type="sldNum" sz="quarter" idx="12"/>
          </p:nvPr>
        </p:nvSpPr>
        <p:spPr/>
        <p:txBody>
          <a:bodyPr/>
          <a:lstStyle/>
          <a:p>
            <a:fld id="{13977CFE-518C-4DE5-A6A8-72B8FCA09D3F}" type="slidenum">
              <a:rPr lang="en-US" smtClean="0"/>
              <a:t>8</a:t>
            </a:fld>
            <a:endParaRPr lang="en-US"/>
          </a:p>
        </p:txBody>
      </p:sp>
      <p:sp>
        <p:nvSpPr>
          <p:cNvPr id="6" name="Rectangle 5">
            <a:extLst>
              <a:ext uri="{FF2B5EF4-FFF2-40B4-BE49-F238E27FC236}">
                <a16:creationId xmlns:a16="http://schemas.microsoft.com/office/drawing/2014/main" id="{1FD18DBB-89AD-5F9B-7686-037005B35424}"/>
              </a:ext>
            </a:extLst>
          </p:cNvPr>
          <p:cNvSpPr/>
          <p:nvPr/>
        </p:nvSpPr>
        <p:spPr>
          <a:xfrm>
            <a:off x="811006" y="1536053"/>
            <a:ext cx="2293651" cy="309078"/>
          </a:xfrm>
          <a:prstGeom prst="rect">
            <a:avLst/>
          </a:prstGeom>
        </p:spPr>
        <p:txBody>
          <a:bodyPr wrap="square" lIns="0" tIns="0" rIns="0" bIns="0" anchor="t">
            <a:noAutofit/>
          </a:bodyPr>
          <a:lstStyle/>
          <a:p>
            <a:r>
              <a:rPr lang="en-IN" b="1" dirty="0">
                <a:solidFill>
                  <a:schemeClr val="tx1">
                    <a:lumMod val="85000"/>
                    <a:lumOff val="15000"/>
                  </a:schemeClr>
                </a:solidFill>
                <a:ea typeface="Open Sans" panose="020B0606030504020204" pitchFamily="34" charset="0"/>
                <a:cs typeface="Open Sans" panose="020B0606030504020204" pitchFamily="34" charset="0"/>
              </a:rPr>
              <a:t>Data Connectivity/ Ingestion</a:t>
            </a:r>
          </a:p>
        </p:txBody>
      </p:sp>
    </p:spTree>
    <p:extLst>
      <p:ext uri="{BB962C8B-B14F-4D97-AF65-F5344CB8AC3E}">
        <p14:creationId xmlns:p14="http://schemas.microsoft.com/office/powerpoint/2010/main" val="121421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3FADAE-3697-43C2-8D80-170540671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3119" y="1389185"/>
            <a:ext cx="6683788" cy="4739054"/>
          </a:xfrm>
          <a:prstGeom prst="rect">
            <a:avLst/>
          </a:prstGeom>
        </p:spPr>
      </p:pic>
      <p:grpSp>
        <p:nvGrpSpPr>
          <p:cNvPr id="4" name="Group 3">
            <a:extLst>
              <a:ext uri="{FF2B5EF4-FFF2-40B4-BE49-F238E27FC236}">
                <a16:creationId xmlns:a16="http://schemas.microsoft.com/office/drawing/2014/main" id="{11748FE4-C465-487B-831C-25C6762854D6}"/>
              </a:ext>
            </a:extLst>
          </p:cNvPr>
          <p:cNvGrpSpPr/>
          <p:nvPr/>
        </p:nvGrpSpPr>
        <p:grpSpPr>
          <a:xfrm>
            <a:off x="779557" y="1916643"/>
            <a:ext cx="6134100" cy="2470717"/>
            <a:chOff x="779557" y="1916643"/>
            <a:chExt cx="6134100" cy="2470717"/>
          </a:xfrm>
        </p:grpSpPr>
        <p:grpSp>
          <p:nvGrpSpPr>
            <p:cNvPr id="5" name="Group 4">
              <a:extLst>
                <a:ext uri="{FF2B5EF4-FFF2-40B4-BE49-F238E27FC236}">
                  <a16:creationId xmlns:a16="http://schemas.microsoft.com/office/drawing/2014/main" id="{F6F1EB4E-0F3E-4B95-918C-D12E83FF9EF2}"/>
                </a:ext>
              </a:extLst>
            </p:cNvPr>
            <p:cNvGrpSpPr/>
            <p:nvPr/>
          </p:nvGrpSpPr>
          <p:grpSpPr>
            <a:xfrm>
              <a:off x="779557" y="1916643"/>
              <a:ext cx="6134100" cy="2470717"/>
              <a:chOff x="875733" y="885595"/>
              <a:chExt cx="6134100" cy="2470717"/>
            </a:xfrm>
          </p:grpSpPr>
          <p:sp>
            <p:nvSpPr>
              <p:cNvPr id="7" name="TextBox 6">
                <a:extLst>
                  <a:ext uri="{FF2B5EF4-FFF2-40B4-BE49-F238E27FC236}">
                    <a16:creationId xmlns:a16="http://schemas.microsoft.com/office/drawing/2014/main" id="{DB1E8967-09CA-48D6-BA6F-6F1EF9136F01}"/>
                  </a:ext>
                </a:extLst>
              </p:cNvPr>
              <p:cNvSpPr txBox="1"/>
              <p:nvPr/>
            </p:nvSpPr>
            <p:spPr>
              <a:xfrm>
                <a:off x="875733" y="885595"/>
                <a:ext cx="5194051" cy="830997"/>
              </a:xfrm>
              <a:prstGeom prst="rect">
                <a:avLst/>
              </a:prstGeom>
              <a:noFill/>
            </p:spPr>
            <p:txBody>
              <a:bodyPr wrap="none" rtlCol="0" anchor="b">
                <a:spAutoFit/>
              </a:bodyPr>
              <a:lstStyle>
                <a:defPPr>
                  <a:defRPr lang="en-US"/>
                </a:defPPr>
                <a:lvl1pPr>
                  <a:defRPr sz="4800" b="0" i="0">
                    <a:solidFill>
                      <a:schemeClr val="accent1"/>
                    </a:solidFill>
                    <a:effectLst/>
                    <a:latin typeface="Arial Black" panose="020B0A04020102020204" pitchFamily="34" charset="0"/>
                  </a:defRPr>
                </a:lvl1pPr>
              </a:lstStyle>
              <a:p>
                <a:r>
                  <a:rPr lang="en-US" dirty="0">
                    <a:latin typeface="Red Hat Display" panose="02010503040201060303" pitchFamily="2" charset="77"/>
                  </a:rPr>
                  <a:t>Data as a Platform</a:t>
                </a:r>
              </a:p>
            </p:txBody>
          </p:sp>
          <p:sp>
            <p:nvSpPr>
              <p:cNvPr id="8" name="TextBox 7">
                <a:extLst>
                  <a:ext uri="{FF2B5EF4-FFF2-40B4-BE49-F238E27FC236}">
                    <a16:creationId xmlns:a16="http://schemas.microsoft.com/office/drawing/2014/main" id="{89627639-69DB-4632-A1C5-BE66C9C4B231}"/>
                  </a:ext>
                </a:extLst>
              </p:cNvPr>
              <p:cNvSpPr txBox="1"/>
              <p:nvPr/>
            </p:nvSpPr>
            <p:spPr>
              <a:xfrm>
                <a:off x="875733" y="1977325"/>
                <a:ext cx="6134100" cy="461665"/>
              </a:xfrm>
              <a:prstGeom prst="rect">
                <a:avLst/>
              </a:prstGeom>
              <a:noFill/>
            </p:spPr>
            <p:txBody>
              <a:bodyPr wrap="square">
                <a:spAutoFit/>
              </a:bodyPr>
              <a:lstStyle/>
              <a:p>
                <a:r>
                  <a:rPr lang="en-US" sz="2400" b="1" dirty="0">
                    <a:solidFill>
                      <a:schemeClr val="tx1">
                        <a:lumMod val="95000"/>
                        <a:lumOff val="5000"/>
                      </a:schemeClr>
                    </a:solidFill>
                    <a:latin typeface="Red Hat Display" panose="02010503040201060303" pitchFamily="2" charset="77"/>
                    <a:ea typeface="Open Sans" panose="020B0606030504020204" pitchFamily="34" charset="0"/>
                    <a:cs typeface="Open Sans" panose="020B0606030504020204" pitchFamily="34" charset="0"/>
                  </a:rPr>
                  <a:t>Drive Solutions and Platforms</a:t>
                </a:r>
              </a:p>
            </p:txBody>
          </p:sp>
          <p:sp>
            <p:nvSpPr>
              <p:cNvPr id="9" name="Subtitle demo text">
                <a:extLst>
                  <a:ext uri="{FF2B5EF4-FFF2-40B4-BE49-F238E27FC236}">
                    <a16:creationId xmlns:a16="http://schemas.microsoft.com/office/drawing/2014/main" id="{3101E6E1-CCC0-41D9-BEB1-276880C3DB24}"/>
                  </a:ext>
                </a:extLst>
              </p:cNvPr>
              <p:cNvSpPr/>
              <p:nvPr/>
            </p:nvSpPr>
            <p:spPr>
              <a:xfrm>
                <a:off x="875733" y="2699722"/>
                <a:ext cx="3904521"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r>
                  <a:rPr lang="en-US" sz="1800" b="0" i="0" dirty="0">
                    <a:solidFill>
                      <a:schemeClr val="tx1">
                        <a:lumMod val="85000"/>
                        <a:lumOff val="15000"/>
                      </a:schemeClr>
                    </a:solidFill>
                    <a:effectLst/>
                    <a:latin typeface="Red Hat Display" panose="02010503040201060303" pitchFamily="2" charset="77"/>
                    <a:cs typeface="Segoe UI" panose="020B0502040204020203" pitchFamily="34" charset="0"/>
                  </a:rPr>
                  <a:t>What we have enabled and it’s purpose and intent</a:t>
                </a:r>
                <a:endParaRPr lang="en-US" sz="1800" dirty="0">
                  <a:solidFill>
                    <a:schemeClr val="tx1">
                      <a:lumMod val="85000"/>
                      <a:lumOff val="15000"/>
                    </a:schemeClr>
                  </a:solidFill>
                  <a:latin typeface="Red Hat Display" panose="02010503040201060303" pitchFamily="2" charset="77"/>
                  <a:cs typeface="Segoe UI" panose="020B0502040204020203" pitchFamily="34" charset="0"/>
                </a:endParaRPr>
              </a:p>
            </p:txBody>
          </p:sp>
        </p:grpSp>
        <p:cxnSp>
          <p:nvCxnSpPr>
            <p:cNvPr id="6" name="Straight Connector 5">
              <a:extLst>
                <a:ext uri="{FF2B5EF4-FFF2-40B4-BE49-F238E27FC236}">
                  <a16:creationId xmlns:a16="http://schemas.microsoft.com/office/drawing/2014/main" id="{BC4072F0-F7BF-4867-B35D-2006F0EA2824}"/>
                </a:ext>
              </a:extLst>
            </p:cNvPr>
            <p:cNvCxnSpPr>
              <a:cxnSpLocks/>
            </p:cNvCxnSpPr>
            <p:nvPr/>
          </p:nvCxnSpPr>
          <p:spPr>
            <a:xfrm>
              <a:off x="910641" y="2788817"/>
              <a:ext cx="1181100" cy="0"/>
            </a:xfrm>
            <a:prstGeom prst="line">
              <a:avLst/>
            </a:prstGeom>
            <a:noFill/>
            <a:ln w="381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Freeform 16">
            <a:extLst>
              <a:ext uri="{FF2B5EF4-FFF2-40B4-BE49-F238E27FC236}">
                <a16:creationId xmlns:a16="http://schemas.microsoft.com/office/drawing/2014/main" id="{E8C8EC55-8767-489E-9221-754A4054DD58}"/>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0">
            <a:extLst>
              <a:ext uri="{FF2B5EF4-FFF2-40B4-BE49-F238E27FC236}">
                <a16:creationId xmlns:a16="http://schemas.microsoft.com/office/drawing/2014/main" id="{4C639495-CC01-493B-B208-D9CD6A494ADA}"/>
              </a:ext>
            </a:extLst>
          </p:cNvPr>
          <p:cNvGrpSpPr/>
          <p:nvPr/>
        </p:nvGrpSpPr>
        <p:grpSpPr>
          <a:xfrm>
            <a:off x="-386710" y="-373095"/>
            <a:ext cx="1829836" cy="1775895"/>
            <a:chOff x="-386710" y="-373095"/>
            <a:chExt cx="1829836" cy="1775895"/>
          </a:xfrm>
        </p:grpSpPr>
        <p:sp>
          <p:nvSpPr>
            <p:cNvPr id="12" name="Freeform: Shape 11">
              <a:extLst>
                <a:ext uri="{FF2B5EF4-FFF2-40B4-BE49-F238E27FC236}">
                  <a16:creationId xmlns:a16="http://schemas.microsoft.com/office/drawing/2014/main" id="{0D1397A5-DAD3-405F-A228-55ED16B2FAD0}"/>
                </a:ext>
              </a:extLst>
            </p:cNvPr>
            <p:cNvSpPr/>
            <p:nvPr/>
          </p:nvSpPr>
          <p:spPr>
            <a:xfrm flipH="1">
              <a:off x="92381" y="52056"/>
              <a:ext cx="1350745" cy="1350744"/>
            </a:xfrm>
            <a:custGeom>
              <a:avLst/>
              <a:gdLst>
                <a:gd name="connsiteX0" fmla="*/ 1350745 w 1350745"/>
                <a:gd name="connsiteY0" fmla="*/ 675372 h 1350744"/>
                <a:gd name="connsiteX1" fmla="*/ 675373 w 1350745"/>
                <a:gd name="connsiteY1" fmla="*/ 1350745 h 1350744"/>
                <a:gd name="connsiteX2" fmla="*/ 0 w 1350745"/>
                <a:gd name="connsiteY2" fmla="*/ 675372 h 1350744"/>
                <a:gd name="connsiteX3" fmla="*/ 675373 w 1350745"/>
                <a:gd name="connsiteY3" fmla="*/ 0 h 1350744"/>
                <a:gd name="connsiteX4" fmla="*/ 1350745 w 1350745"/>
                <a:gd name="connsiteY4" fmla="*/ 675372 h 1350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745" h="1350744">
                  <a:moveTo>
                    <a:pt x="1350745" y="675372"/>
                  </a:moveTo>
                  <a:cubicBezTo>
                    <a:pt x="1350745" y="1048457"/>
                    <a:pt x="1048457" y="1350745"/>
                    <a:pt x="675373" y="1350745"/>
                  </a:cubicBezTo>
                  <a:cubicBezTo>
                    <a:pt x="302288" y="1350745"/>
                    <a:pt x="0" y="1048457"/>
                    <a:pt x="0" y="675372"/>
                  </a:cubicBezTo>
                  <a:cubicBezTo>
                    <a:pt x="0" y="302288"/>
                    <a:pt x="302288" y="0"/>
                    <a:pt x="675373" y="0"/>
                  </a:cubicBezTo>
                  <a:cubicBezTo>
                    <a:pt x="1048457" y="0"/>
                    <a:pt x="1350745" y="302288"/>
                    <a:pt x="1350745" y="675372"/>
                  </a:cubicBezTo>
                  <a:close/>
                </a:path>
              </a:pathLst>
            </a:custGeom>
            <a:solidFill>
              <a:schemeClr val="bg1">
                <a:lumMod val="95000"/>
              </a:schemeClr>
            </a:solidFill>
            <a:ln w="3732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C8A77FB-7063-494E-A776-D4D2B378D7EF}"/>
                </a:ext>
              </a:extLst>
            </p:cNvPr>
            <p:cNvSpPr/>
            <p:nvPr/>
          </p:nvSpPr>
          <p:spPr>
            <a:xfrm flipH="1">
              <a:off x="331740" y="291414"/>
              <a:ext cx="872028" cy="872028"/>
            </a:xfrm>
            <a:custGeom>
              <a:avLst/>
              <a:gdLst>
                <a:gd name="connsiteX0" fmla="*/ 872028 w 872028"/>
                <a:gd name="connsiteY0" fmla="*/ 436014 h 872028"/>
                <a:gd name="connsiteX1" fmla="*/ 436014 w 872028"/>
                <a:gd name="connsiteY1" fmla="*/ 872028 h 872028"/>
                <a:gd name="connsiteX2" fmla="*/ 0 w 872028"/>
                <a:gd name="connsiteY2" fmla="*/ 436014 h 872028"/>
                <a:gd name="connsiteX3" fmla="*/ 436014 w 872028"/>
                <a:gd name="connsiteY3" fmla="*/ 0 h 872028"/>
                <a:gd name="connsiteX4" fmla="*/ 872028 w 872028"/>
                <a:gd name="connsiteY4" fmla="*/ 436014 h 87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28" h="872028">
                  <a:moveTo>
                    <a:pt x="872028" y="436014"/>
                  </a:moveTo>
                  <a:cubicBezTo>
                    <a:pt x="872028" y="676871"/>
                    <a:pt x="676871" y="872028"/>
                    <a:pt x="436014" y="872028"/>
                  </a:cubicBezTo>
                  <a:cubicBezTo>
                    <a:pt x="195158" y="872028"/>
                    <a:pt x="0" y="676871"/>
                    <a:pt x="0" y="436014"/>
                  </a:cubicBezTo>
                  <a:cubicBezTo>
                    <a:pt x="0" y="195158"/>
                    <a:pt x="195158" y="0"/>
                    <a:pt x="436014" y="0"/>
                  </a:cubicBezTo>
                  <a:cubicBezTo>
                    <a:pt x="676871" y="0"/>
                    <a:pt x="872028" y="195158"/>
                    <a:pt x="872028" y="436014"/>
                  </a:cubicBezTo>
                  <a:close/>
                </a:path>
              </a:pathLst>
            </a:custGeom>
            <a:solidFill>
              <a:schemeClr val="accent2"/>
            </a:solidFill>
            <a:ln w="3732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B93FCBC-0CC0-494B-96DC-85817CF9FC4A}"/>
                </a:ext>
              </a:extLst>
            </p:cNvPr>
            <p:cNvSpPr/>
            <p:nvPr/>
          </p:nvSpPr>
          <p:spPr>
            <a:xfrm flipH="1">
              <a:off x="-386710" y="-373095"/>
              <a:ext cx="1436899" cy="1437273"/>
            </a:xfrm>
            <a:custGeom>
              <a:avLst/>
              <a:gdLst>
                <a:gd name="connsiteX0" fmla="*/ 718450 w 1436899"/>
                <a:gd name="connsiteY0" fmla="*/ 1437273 h 1437273"/>
                <a:gd name="connsiteX1" fmla="*/ 0 w 1436899"/>
                <a:gd name="connsiteY1" fmla="*/ 718824 h 1437273"/>
                <a:gd name="connsiteX2" fmla="*/ 718450 w 1436899"/>
                <a:gd name="connsiteY2" fmla="*/ 0 h 1437273"/>
                <a:gd name="connsiteX3" fmla="*/ 1436899 w 1436899"/>
                <a:gd name="connsiteY3" fmla="*/ 718449 h 1437273"/>
                <a:gd name="connsiteX4" fmla="*/ 718450 w 1436899"/>
                <a:gd name="connsiteY4" fmla="*/ 1437273 h 1437273"/>
                <a:gd name="connsiteX5" fmla="*/ 718450 w 1436899"/>
                <a:gd name="connsiteY5" fmla="*/ 23973 h 1437273"/>
                <a:gd name="connsiteX6" fmla="*/ 23599 w 1436899"/>
                <a:gd name="connsiteY6" fmla="*/ 718824 h 1437273"/>
                <a:gd name="connsiteX7" fmla="*/ 718450 w 1436899"/>
                <a:gd name="connsiteY7" fmla="*/ 1413675 h 1437273"/>
                <a:gd name="connsiteX8" fmla="*/ 1413300 w 1436899"/>
                <a:gd name="connsiteY8" fmla="*/ 718824 h 1437273"/>
                <a:gd name="connsiteX9" fmla="*/ 718450 w 1436899"/>
                <a:gd name="connsiteY9" fmla="*/ 23973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899" h="1437273">
                  <a:moveTo>
                    <a:pt x="718450" y="1437273"/>
                  </a:moveTo>
                  <a:cubicBezTo>
                    <a:pt x="322141" y="1437273"/>
                    <a:pt x="0" y="1115132"/>
                    <a:pt x="0" y="718824"/>
                  </a:cubicBezTo>
                  <a:cubicBezTo>
                    <a:pt x="0" y="322516"/>
                    <a:pt x="322141" y="0"/>
                    <a:pt x="718450" y="0"/>
                  </a:cubicBezTo>
                  <a:cubicBezTo>
                    <a:pt x="1114758" y="0"/>
                    <a:pt x="1436899" y="322516"/>
                    <a:pt x="1436899" y="718449"/>
                  </a:cubicBezTo>
                  <a:cubicBezTo>
                    <a:pt x="1436899" y="1114758"/>
                    <a:pt x="1114758" y="1437273"/>
                    <a:pt x="718450" y="1437273"/>
                  </a:cubicBezTo>
                  <a:close/>
                  <a:moveTo>
                    <a:pt x="718450" y="23973"/>
                  </a:moveTo>
                  <a:cubicBezTo>
                    <a:pt x="335252" y="23973"/>
                    <a:pt x="23599" y="335626"/>
                    <a:pt x="23599" y="718824"/>
                  </a:cubicBezTo>
                  <a:cubicBezTo>
                    <a:pt x="23599" y="1102022"/>
                    <a:pt x="335252" y="1413675"/>
                    <a:pt x="718450" y="1413675"/>
                  </a:cubicBezTo>
                  <a:cubicBezTo>
                    <a:pt x="1101648" y="1413675"/>
                    <a:pt x="1413300" y="1102022"/>
                    <a:pt x="1413300" y="718824"/>
                  </a:cubicBezTo>
                  <a:cubicBezTo>
                    <a:pt x="1413300" y="335626"/>
                    <a:pt x="1101648" y="23973"/>
                    <a:pt x="718450" y="23973"/>
                  </a:cubicBezTo>
                  <a:close/>
                </a:path>
              </a:pathLst>
            </a:custGeom>
            <a:solidFill>
              <a:schemeClr val="accent1">
                <a:lumMod val="50000"/>
              </a:schemeClr>
            </a:solidFill>
            <a:ln w="37322" cap="flat">
              <a:noFill/>
              <a:prstDash val="solid"/>
              <a:miter/>
            </a:ln>
          </p:spPr>
          <p:txBody>
            <a:bodyPr rtlCol="0" anchor="ctr"/>
            <a:lstStyle/>
            <a:p>
              <a:endParaRPr lang="en-US" dirty="0"/>
            </a:p>
          </p:txBody>
        </p:sp>
      </p:grpSp>
      <p:sp>
        <p:nvSpPr>
          <p:cNvPr id="2" name="Slide Number Placeholder 1">
            <a:extLst>
              <a:ext uri="{FF2B5EF4-FFF2-40B4-BE49-F238E27FC236}">
                <a16:creationId xmlns:a16="http://schemas.microsoft.com/office/drawing/2014/main" id="{56377C5F-0655-4853-3090-B88B54EEB518}"/>
              </a:ext>
            </a:extLst>
          </p:cNvPr>
          <p:cNvSpPr>
            <a:spLocks noGrp="1"/>
          </p:cNvSpPr>
          <p:nvPr>
            <p:ph type="sldNum" sz="quarter" idx="12"/>
          </p:nvPr>
        </p:nvSpPr>
        <p:spPr/>
        <p:txBody>
          <a:bodyPr/>
          <a:lstStyle/>
          <a:p>
            <a:fld id="{13977CFE-518C-4DE5-A6A8-72B8FCA09D3F}" type="slidenum">
              <a:rPr lang="en-US" smtClean="0"/>
              <a:t>9</a:t>
            </a:fld>
            <a:endParaRPr lang="en-US"/>
          </a:p>
        </p:txBody>
      </p:sp>
    </p:spTree>
    <p:extLst>
      <p:ext uri="{BB962C8B-B14F-4D97-AF65-F5344CB8AC3E}">
        <p14:creationId xmlns:p14="http://schemas.microsoft.com/office/powerpoint/2010/main" val="103285085"/>
      </p:ext>
    </p:extLst>
  </p:cSld>
  <p:clrMapOvr>
    <a:masterClrMapping/>
  </p:clrMapOvr>
</p:sld>
</file>

<file path=ppt/theme/theme1.xml><?xml version="1.0" encoding="utf-8"?>
<a:theme xmlns:a="http://schemas.openxmlformats.org/drawingml/2006/main" name="Office Theme">
  <a:themeElements>
    <a:clrScheme name="Technology Consulting">
      <a:dk1>
        <a:sysClr val="windowText" lastClr="000000"/>
      </a:dk1>
      <a:lt1>
        <a:sysClr val="window" lastClr="FFFFFF"/>
      </a:lt1>
      <a:dk2>
        <a:srgbClr val="44546A"/>
      </a:dk2>
      <a:lt2>
        <a:srgbClr val="E7E6E6"/>
      </a:lt2>
      <a:accent1>
        <a:srgbClr val="1A6DB4"/>
      </a:accent1>
      <a:accent2>
        <a:srgbClr val="E3565F"/>
      </a:accent2>
      <a:accent3>
        <a:srgbClr val="EDAF43"/>
      </a:accent3>
      <a:accent4>
        <a:srgbClr val="0CAFA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1964</Words>
  <Application>Microsoft Macintosh PowerPoint</Application>
  <PresentationFormat>Widescreen</PresentationFormat>
  <Paragraphs>281</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Lobster</vt:lpstr>
      <vt:lpstr>Red Hat Display</vt:lpstr>
      <vt:lpstr>Red Hat Display Medium</vt:lpstr>
      <vt:lpstr>Red Hat Text</vt:lpstr>
      <vt:lpstr>Red Hat Text Medium</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Alan Scott</cp:lastModifiedBy>
  <cp:revision>82</cp:revision>
  <dcterms:created xsi:type="dcterms:W3CDTF">2022-03-10T13:50:06Z</dcterms:created>
  <dcterms:modified xsi:type="dcterms:W3CDTF">2023-01-20T19:38:13Z</dcterms:modified>
</cp:coreProperties>
</file>